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9"/>
  </p:notesMasterIdLst>
  <p:sldIdLst>
    <p:sldId id="338" r:id="rId2"/>
    <p:sldId id="297" r:id="rId3"/>
    <p:sldId id="320" r:id="rId4"/>
    <p:sldId id="312" r:id="rId5"/>
    <p:sldId id="313" r:id="rId6"/>
    <p:sldId id="314" r:id="rId7"/>
    <p:sldId id="315" r:id="rId8"/>
    <p:sldId id="316" r:id="rId9"/>
    <p:sldId id="311" r:id="rId10"/>
    <p:sldId id="318" r:id="rId11"/>
    <p:sldId id="319" r:id="rId12"/>
    <p:sldId id="321" r:id="rId13"/>
    <p:sldId id="322" r:id="rId14"/>
    <p:sldId id="323" r:id="rId15"/>
    <p:sldId id="324" r:id="rId16"/>
    <p:sldId id="325" r:id="rId17"/>
    <p:sldId id="326" r:id="rId18"/>
    <p:sldId id="327" r:id="rId19"/>
    <p:sldId id="328" r:id="rId20"/>
    <p:sldId id="329" r:id="rId21"/>
    <p:sldId id="330" r:id="rId22"/>
    <p:sldId id="331" r:id="rId23"/>
    <p:sldId id="332" r:id="rId24"/>
    <p:sldId id="333" r:id="rId25"/>
    <p:sldId id="334" r:id="rId26"/>
    <p:sldId id="335" r:id="rId27"/>
    <p:sldId id="336" r:id="rId28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FF00"/>
    <a:srgbClr val="00CC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24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10D923-C13F-4C05-B320-535D28D6A489}" type="datetimeFigureOut">
              <a:rPr lang="cs-CZ" smtClean="0"/>
              <a:t>19.03.2020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0BEAA4-9F43-4787-A3A0-21217357E932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0B58249-68BF-40F5-9ED0-4A488BF49B46}" type="slidenum">
              <a:rPr lang="cs-CZ" smtClean="0"/>
              <a:pPr>
                <a:defRPr/>
              </a:pPr>
              <a:t>1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47700" y="1447800"/>
            <a:ext cx="7848600" cy="1295400"/>
          </a:xfrm>
        </p:spPr>
        <p:txBody>
          <a:bodyPr/>
          <a:lstStyle>
            <a:lvl1pPr algn="ctr"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3048000"/>
            <a:ext cx="8077200" cy="635000"/>
          </a:xfrm>
        </p:spPr>
        <p:txBody>
          <a:bodyPr/>
          <a:lstStyle>
            <a:lvl1pPr marL="0" indent="0" algn="ctr">
              <a:buFontTx/>
              <a:buNone/>
              <a:defRPr sz="3600"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>
                <a:latin typeface="+mn-lt"/>
              </a:defRPr>
            </a:lvl1pPr>
          </a:lstStyle>
          <a:p>
            <a:pPr>
              <a:defRPr/>
            </a:pPr>
            <a:fld id="{1EE2D6A7-4C53-47A5-8246-7C7ECACC6D8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05FB11-8310-41EA-B49F-768207272D8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2019300" cy="5715000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685800"/>
            <a:ext cx="5905500" cy="5715000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7EF120-AF30-4A04-9586-D31D7410179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EC9CCA-EF2F-4772-8521-5AEA31E1822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EF6590-CEA2-48C2-A80C-A69C17E02EF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39624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0" y="1905000"/>
            <a:ext cx="39624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1AF12A-562C-423F-8009-CF968368148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8C6BA1-7FFA-429D-8EB3-2B3D3EE87CC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95A7F0-C0DF-479C-BCE2-FE80B0F490C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31D07E-67A2-4AF8-8E92-4F90BC9D6D8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803D9E-95C6-4B68-B97C-E2C8AE1A510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231A42-D7F8-4F68-9208-FF82CA028D3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077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Text s odrážkami na druhé úrovni</a:t>
            </a:r>
          </a:p>
          <a:p>
            <a:pPr lvl="2"/>
            <a:r>
              <a:rPr lang="cs-CZ"/>
              <a:t>Text s odrážkami na třetí úrovni</a:t>
            </a:r>
          </a:p>
          <a:p>
            <a:pPr lvl="3"/>
            <a:r>
              <a:rPr lang="cs-CZ"/>
              <a:t> Text s odrážkami na čtvrté úrovni</a:t>
            </a:r>
          </a:p>
          <a:p>
            <a:pPr lvl="4"/>
            <a:r>
              <a:rPr lang="cs-CZ"/>
              <a:t>Text s odrážkami na páté úrovni</a:t>
            </a:r>
          </a:p>
          <a:p>
            <a:pPr lvl="1"/>
            <a:endParaRPr lang="cs-CZ"/>
          </a:p>
          <a:p>
            <a:pPr lvl="2"/>
            <a:endParaRPr lang="cs-CZ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85800"/>
            <a:ext cx="8077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6294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1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29400"/>
            <a:ext cx="289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1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6294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/>
            </a:lvl1pPr>
          </a:lstStyle>
          <a:p>
            <a:pPr>
              <a:defRPr/>
            </a:pPr>
            <a:fld id="{4722E037-5F36-464F-953B-632D378AFDF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3" r:id="rId2"/>
    <p:sldLayoutId id="2147483682" r:id="rId3"/>
    <p:sldLayoutId id="2147483681" r:id="rId4"/>
    <p:sldLayoutId id="2147483680" r:id="rId5"/>
    <p:sldLayoutId id="2147483679" r:id="rId6"/>
    <p:sldLayoutId id="2147483678" r:id="rId7"/>
    <p:sldLayoutId id="2147483677" r:id="rId8"/>
    <p:sldLayoutId id="2147483676" r:id="rId9"/>
    <p:sldLayoutId id="2147483675" r:id="rId10"/>
    <p:sldLayoutId id="2147483674" r:id="rId11"/>
  </p:sldLayoutIdLst>
  <p:transition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lnSpc>
          <a:spcPct val="125000"/>
        </a:lnSpc>
        <a:spcBef>
          <a:spcPct val="20000"/>
        </a:spcBef>
        <a:spcAft>
          <a:spcPct val="0"/>
        </a:spcAft>
        <a:buClr>
          <a:schemeClr val="bg2"/>
        </a:buClr>
        <a:buChar char="•"/>
        <a:defRPr sz="3200">
          <a:solidFill>
            <a:srgbClr val="284C6A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rebuchet MS" pitchFamily="34" charset="0"/>
        <a:buChar char="−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rebuchet MS" pitchFamily="34" charset="0"/>
        <a:buChar char="−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image" Target="../media/image25.png"/><Relationship Id="rId7" Type="http://schemas.openxmlformats.org/officeDocument/2006/relationships/image" Target="../media/image29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10" Type="http://schemas.openxmlformats.org/officeDocument/2006/relationships/image" Target="../media/image19.png"/><Relationship Id="rId4" Type="http://schemas.openxmlformats.org/officeDocument/2006/relationships/image" Target="../media/image26.png"/><Relationship Id="rId9" Type="http://schemas.openxmlformats.org/officeDocument/2006/relationships/image" Target="../media/image31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5169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712" y="5348722"/>
            <a:ext cx="5400600" cy="1320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Zástupný symbol pro obsah 6"/>
          <p:cNvGraphicFramePr>
            <a:graphicFrameLocks/>
          </p:cNvGraphicFramePr>
          <p:nvPr/>
        </p:nvGraphicFramePr>
        <p:xfrm>
          <a:off x="395536" y="1737712"/>
          <a:ext cx="8208912" cy="3779520"/>
        </p:xfrm>
        <a:graphic>
          <a:graphicData uri="http://schemas.openxmlformats.org/drawingml/2006/table">
            <a:tbl>
              <a:tblPr firstRow="1" bandRow="1">
                <a:tableStyleId>{638B1855-1B75-4FBE-930C-398BA8C253C6}</a:tableStyleId>
              </a:tblPr>
              <a:tblGrid>
                <a:gridCol w="20111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977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cs-CZ" b="0" dirty="0"/>
                        <a:t>Autor</a:t>
                      </a: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cs-CZ" b="1" dirty="0"/>
                        <a:t>Mgr. Vladimír Žůrek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cs-CZ" b="0" dirty="0"/>
                        <a:t>Ověřil</a:t>
                      </a: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1" dirty="0"/>
                        <a:t>Mgr. Vladimír Žůrek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cs-CZ" b="0" dirty="0"/>
                        <a:t>Datum vytvoření</a:t>
                      </a: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cs-CZ" b="1" dirty="0"/>
                        <a:t>I.-IV. 2012</a:t>
                      </a: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cs-CZ" b="0" dirty="0"/>
                        <a:t>Ročník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cs-CZ" b="1" dirty="0"/>
                        <a:t>IX.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cs-CZ" b="0" dirty="0"/>
                        <a:t>Oblast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cs-CZ" b="1" dirty="0"/>
                        <a:t>Matematika a její aplikace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cs-CZ" b="0" dirty="0"/>
                        <a:t>Okruh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cs-CZ" b="1" dirty="0"/>
                        <a:t>Geometrie v rovině a v prostoru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cs-CZ" b="0" dirty="0"/>
                        <a:t>Výstup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cs-CZ" b="1" dirty="0"/>
                        <a:t>Užívá k argumentaci a při výpočtech věty o shodnosti a podobnosti trojúhelníků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cs-CZ" b="0" dirty="0"/>
                        <a:t>Anotace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/>
                      <a:r>
                        <a:rPr lang="cs-CZ" b="1" dirty="0"/>
                        <a:t>Prezentace k předvádění, zavádí věty o podobnosti trojúhelníků. Obsahuje příklady na procvičení i s řešením spolu s pracovním listem pro žáky.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8" name="Tabulka 7"/>
          <p:cNvGraphicFramePr>
            <a:graphicFrameLocks noGrp="1"/>
          </p:cNvGraphicFramePr>
          <p:nvPr/>
        </p:nvGraphicFramePr>
        <p:xfrm>
          <a:off x="395536" y="440472"/>
          <a:ext cx="8208912" cy="1332344"/>
        </p:xfrm>
        <a:graphic>
          <a:graphicData uri="http://schemas.openxmlformats.org/drawingml/2006/table">
            <a:tbl>
              <a:tblPr firstRow="1" bandRow="1">
                <a:tableStyleId>{638B1855-1B75-4FBE-930C-398BA8C253C6}</a:tableStyleId>
              </a:tblPr>
              <a:tblGrid>
                <a:gridCol w="82089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36104">
                <a:tc>
                  <a:txBody>
                    <a:bodyPr/>
                    <a:lstStyle/>
                    <a:p>
                      <a:pPr algn="ctr"/>
                      <a:r>
                        <a:rPr lang="cs-CZ" sz="4000" dirty="0">
                          <a:solidFill>
                            <a:schemeClr val="bg1"/>
                          </a:solidFill>
                        </a:rPr>
                        <a:t>Podobnost geometrických útvarů</a:t>
                      </a:r>
                    </a:p>
                  </a:txBody>
                  <a:tcPr anchor="ctr">
                    <a:lnB w="38100" cap="flat" cmpd="sng" algn="ctr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6370"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>
                          <a:solidFill>
                            <a:schemeClr val="bg1"/>
                          </a:solidFill>
                        </a:rPr>
                        <a:t>Rozdělení úsečky v daném poměru</a:t>
                      </a:r>
                    </a:p>
                  </a:txBody>
                  <a:tcPr>
                    <a:lnT w="38100" cap="flat" cmpd="sng" algn="ctr">
                      <a:noFill/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1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8675" y="734789"/>
            <a:ext cx="7704138" cy="507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2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36763" y="2190650"/>
            <a:ext cx="4991100" cy="112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1382" name="AutoShape 6"/>
          <p:cNvSpPr>
            <a:spLocks noChangeArrowheads="1"/>
          </p:cNvSpPr>
          <p:nvPr/>
        </p:nvSpPr>
        <p:spPr bwMode="auto">
          <a:xfrm>
            <a:off x="107505" y="3429000"/>
            <a:ext cx="8856984" cy="3312368"/>
          </a:xfrm>
          <a:prstGeom prst="cloudCallout">
            <a:avLst>
              <a:gd name="adj1" fmla="val 9282"/>
              <a:gd name="adj2" fmla="val -89082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 anchorCtr="1"/>
          <a:lstStyle/>
          <a:p>
            <a:r>
              <a:rPr lang="cs-CZ" sz="2400" b="1" dirty="0">
                <a:latin typeface="Trebuchet MS" pitchFamily="34" charset="0"/>
              </a:rPr>
              <a:t>Dokázali byste rozdělit tuto úsečku  např. v poměru 2:1? Předpokládám, že ano a že byste to udělali početně.  Ale…</a:t>
            </a:r>
          </a:p>
          <a:p>
            <a:pPr algn="ctr"/>
            <a:r>
              <a:rPr lang="cs-CZ" sz="2400" b="1" dirty="0">
                <a:latin typeface="Trebuchet MS" pitchFamily="34" charset="0"/>
              </a:rPr>
              <a:t>Zkusme to!</a:t>
            </a:r>
            <a:endParaRPr lang="cs-CZ" sz="2400" b="1" i="1" dirty="0">
              <a:latin typeface="Trebuchet MS" pitchFamily="34" charset="0"/>
              <a:sym typeface="Symbol" pitchFamily="18" charset="2"/>
            </a:endParaRP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6701E30D-0133-4E15-92E9-E610A5F62F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92696"/>
          </a:xfrm>
          <a:prstGeom prst="rect">
            <a:avLst/>
          </a:prstGeom>
          <a:solidFill>
            <a:srgbClr val="00B0F0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cs-CZ" sz="3600" b="1" dirty="0">
                <a:latin typeface="Arial" charset="0"/>
              </a:rPr>
              <a:t>Rozdělení úsečky v daném poměru</a:t>
            </a:r>
            <a:endParaRPr lang="cs-CZ" sz="36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1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8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8675" y="1062038"/>
            <a:ext cx="7704138" cy="507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09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8675" y="1052736"/>
            <a:ext cx="7704138" cy="507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07" name="Rectangle 7"/>
          <p:cNvSpPr>
            <a:spLocks noChangeArrowheads="1"/>
          </p:cNvSpPr>
          <p:nvPr/>
        </p:nvSpPr>
        <p:spPr bwMode="auto">
          <a:xfrm>
            <a:off x="827608" y="836712"/>
            <a:ext cx="813688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400" b="1" dirty="0">
                <a:solidFill>
                  <a:srgbClr val="284C6A"/>
                </a:solidFill>
                <a:latin typeface="Trebuchet MS" pitchFamily="34" charset="0"/>
              </a:rPr>
              <a:t>Příklad: Rozdělte úsečku </a:t>
            </a:r>
            <a:r>
              <a:rPr lang="cs-CZ" sz="2400" b="1" dirty="0">
                <a:solidFill>
                  <a:srgbClr val="284C6A"/>
                </a:solidFill>
                <a:latin typeface="Trebuchet MS" pitchFamily="34" charset="0"/>
                <a:sym typeface="Symbol" pitchFamily="18" charset="2"/>
              </a:rPr>
              <a:t></a:t>
            </a:r>
            <a:r>
              <a:rPr lang="cs-CZ" sz="2400" b="1" dirty="0">
                <a:solidFill>
                  <a:srgbClr val="284C6A"/>
                </a:solidFill>
                <a:latin typeface="Trebuchet MS" pitchFamily="34" charset="0"/>
              </a:rPr>
              <a:t>AB</a:t>
            </a:r>
            <a:r>
              <a:rPr lang="cs-CZ" sz="2400" b="1" dirty="0">
                <a:solidFill>
                  <a:srgbClr val="284C6A"/>
                </a:solidFill>
                <a:latin typeface="Trebuchet MS" pitchFamily="34" charset="0"/>
                <a:sym typeface="Symbol" pitchFamily="18" charset="2"/>
              </a:rPr>
              <a:t></a:t>
            </a:r>
            <a:r>
              <a:rPr lang="cs-CZ" sz="2400" b="1" dirty="0">
                <a:solidFill>
                  <a:srgbClr val="284C6A"/>
                </a:solidFill>
                <a:latin typeface="Trebuchet MS" pitchFamily="34" charset="0"/>
              </a:rPr>
              <a:t>=10 cm v poměru 2:1.</a:t>
            </a:r>
          </a:p>
        </p:txBody>
      </p:sp>
      <p:sp>
        <p:nvSpPr>
          <p:cNvPr id="102408" name="Rectangle 8"/>
          <p:cNvSpPr>
            <a:spLocks noChangeArrowheads="1"/>
          </p:cNvSpPr>
          <p:nvPr/>
        </p:nvSpPr>
        <p:spPr bwMode="auto">
          <a:xfrm>
            <a:off x="611186" y="3429000"/>
            <a:ext cx="8136879" cy="660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400" b="1" dirty="0">
                <a:solidFill>
                  <a:srgbClr val="284C6A"/>
                </a:solidFill>
                <a:latin typeface="Trebuchet MS" pitchFamily="34" charset="0"/>
              </a:rPr>
              <a:t>Řešení: Úsečku rozdělujeme celkem na tři stejné části (vyplývá to ze zadání poměru 2:1 … 2 + 1 = 3)</a:t>
            </a:r>
          </a:p>
        </p:txBody>
      </p:sp>
      <p:sp>
        <p:nvSpPr>
          <p:cNvPr id="102410" name="AutoShape 10"/>
          <p:cNvSpPr>
            <a:spLocks noChangeAspect="1"/>
          </p:cNvSpPr>
          <p:nvPr/>
        </p:nvSpPr>
        <p:spPr bwMode="auto">
          <a:xfrm rot="-5400000">
            <a:off x="3546475" y="1084263"/>
            <a:ext cx="338138" cy="3154362"/>
          </a:xfrm>
          <a:prstGeom prst="leftBrace">
            <a:avLst>
              <a:gd name="adj1" fmla="val 77739"/>
              <a:gd name="adj2" fmla="val 50000"/>
            </a:avLst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02411" name="Rectangle 11"/>
          <p:cNvSpPr>
            <a:spLocks noChangeArrowheads="1"/>
          </p:cNvSpPr>
          <p:nvPr/>
        </p:nvSpPr>
        <p:spPr bwMode="auto">
          <a:xfrm>
            <a:off x="3533775" y="2781300"/>
            <a:ext cx="433388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400" b="1">
                <a:solidFill>
                  <a:srgbClr val="FF0000"/>
                </a:solidFill>
                <a:latin typeface="Trebuchet MS" pitchFamily="34" charset="0"/>
                <a:sym typeface="Symbol" pitchFamily="18" charset="2"/>
              </a:rPr>
              <a:t>2</a:t>
            </a:r>
            <a:endParaRPr lang="en-US" sz="2400" b="1">
              <a:solidFill>
                <a:srgbClr val="FF0000"/>
              </a:solidFill>
              <a:latin typeface="Trebuchet MS" pitchFamily="34" charset="0"/>
              <a:sym typeface="Symbol" pitchFamily="18" charset="2"/>
            </a:endParaRPr>
          </a:p>
        </p:txBody>
      </p:sp>
      <p:sp>
        <p:nvSpPr>
          <p:cNvPr id="102412" name="AutoShape 12"/>
          <p:cNvSpPr>
            <a:spLocks noChangeAspect="1"/>
          </p:cNvSpPr>
          <p:nvPr/>
        </p:nvSpPr>
        <p:spPr bwMode="auto">
          <a:xfrm rot="-5400000">
            <a:off x="5929313" y="1884363"/>
            <a:ext cx="338137" cy="1557337"/>
          </a:xfrm>
          <a:prstGeom prst="leftBrace">
            <a:avLst>
              <a:gd name="adj1" fmla="val 38380"/>
              <a:gd name="adj2" fmla="val 50000"/>
            </a:avLst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02413" name="Rectangle 13"/>
          <p:cNvSpPr>
            <a:spLocks noChangeArrowheads="1"/>
          </p:cNvSpPr>
          <p:nvPr/>
        </p:nvSpPr>
        <p:spPr bwMode="auto">
          <a:xfrm>
            <a:off x="5910263" y="2781300"/>
            <a:ext cx="433387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400" b="1">
                <a:solidFill>
                  <a:srgbClr val="FF0000"/>
                </a:solidFill>
                <a:latin typeface="Trebuchet MS" pitchFamily="34" charset="0"/>
                <a:sym typeface="Symbol" pitchFamily="18" charset="2"/>
              </a:rPr>
              <a:t>1</a:t>
            </a:r>
            <a:endParaRPr lang="en-US" sz="2400" b="1">
              <a:solidFill>
                <a:srgbClr val="FF0000"/>
              </a:solidFill>
              <a:latin typeface="Trebuchet MS" pitchFamily="34" charset="0"/>
              <a:sym typeface="Symbol" pitchFamily="18" charset="2"/>
            </a:endParaRPr>
          </a:p>
        </p:txBody>
      </p:sp>
      <p:sp>
        <p:nvSpPr>
          <p:cNvPr id="102414" name="Rectangle 14"/>
          <p:cNvSpPr>
            <a:spLocks noChangeArrowheads="1"/>
          </p:cNvSpPr>
          <p:nvPr/>
        </p:nvSpPr>
        <p:spPr bwMode="auto">
          <a:xfrm>
            <a:off x="1116013" y="4451350"/>
            <a:ext cx="741680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000" b="1">
                <a:solidFill>
                  <a:srgbClr val="284C6A"/>
                </a:solidFill>
                <a:latin typeface="Trebuchet MS" pitchFamily="34" charset="0"/>
              </a:rPr>
              <a:t>Početně: </a:t>
            </a:r>
            <a:br>
              <a:rPr lang="cs-CZ" sz="2000" b="1">
                <a:solidFill>
                  <a:srgbClr val="284C6A"/>
                </a:solidFill>
                <a:latin typeface="Trebuchet MS" pitchFamily="34" charset="0"/>
              </a:rPr>
            </a:br>
            <a:r>
              <a:rPr lang="cs-CZ" sz="2000" b="1">
                <a:solidFill>
                  <a:srgbClr val="284C6A"/>
                </a:solidFill>
                <a:latin typeface="Trebuchet MS" pitchFamily="34" charset="0"/>
              </a:rPr>
              <a:t>Velikost 1 dílu … 10 : 3 = 3,3333333</a:t>
            </a:r>
            <a:r>
              <a:rPr lang="cs-CZ" sz="1200" b="1">
                <a:solidFill>
                  <a:srgbClr val="284C6A"/>
                </a:solidFill>
                <a:latin typeface="Trebuchet MS" pitchFamily="34" charset="0"/>
              </a:rPr>
              <a:t>…</a:t>
            </a:r>
            <a:r>
              <a:rPr lang="cs-CZ" sz="2000" b="1">
                <a:solidFill>
                  <a:srgbClr val="284C6A"/>
                </a:solidFill>
                <a:latin typeface="Trebuchet MS" pitchFamily="34" charset="0"/>
              </a:rPr>
              <a:t> = 3,3</a:t>
            </a:r>
          </a:p>
        </p:txBody>
      </p:sp>
      <p:sp>
        <p:nvSpPr>
          <p:cNvPr id="102415" name="Rectangle 15"/>
          <p:cNvSpPr>
            <a:spLocks noChangeArrowheads="1"/>
          </p:cNvSpPr>
          <p:nvPr/>
        </p:nvSpPr>
        <p:spPr bwMode="auto">
          <a:xfrm>
            <a:off x="6069013" y="4321175"/>
            <a:ext cx="360362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000" b="1">
                <a:solidFill>
                  <a:srgbClr val="284C6A"/>
                </a:solidFill>
                <a:latin typeface="Trebuchet MS" pitchFamily="34" charset="0"/>
              </a:rPr>
              <a:t>_</a:t>
            </a:r>
          </a:p>
        </p:txBody>
      </p:sp>
      <p:sp>
        <p:nvSpPr>
          <p:cNvPr id="102417" name="Rectangle 17"/>
          <p:cNvSpPr>
            <a:spLocks noChangeArrowheads="1"/>
          </p:cNvSpPr>
          <p:nvPr/>
        </p:nvSpPr>
        <p:spPr bwMode="auto">
          <a:xfrm>
            <a:off x="1116013" y="4941888"/>
            <a:ext cx="74168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000" b="1">
                <a:solidFill>
                  <a:srgbClr val="284C6A"/>
                </a:solidFill>
                <a:latin typeface="Trebuchet MS" pitchFamily="34" charset="0"/>
              </a:rPr>
              <a:t>Velikost 2 dílů … 2 . 3,3333333</a:t>
            </a:r>
            <a:r>
              <a:rPr lang="cs-CZ" sz="1200" b="1">
                <a:solidFill>
                  <a:srgbClr val="284C6A"/>
                </a:solidFill>
                <a:latin typeface="Trebuchet MS" pitchFamily="34" charset="0"/>
              </a:rPr>
              <a:t>…</a:t>
            </a:r>
            <a:r>
              <a:rPr lang="cs-CZ" sz="2000" b="1">
                <a:solidFill>
                  <a:srgbClr val="284C6A"/>
                </a:solidFill>
                <a:latin typeface="Trebuchet MS" pitchFamily="34" charset="0"/>
              </a:rPr>
              <a:t> = 2 . 3,3 = 6,6</a:t>
            </a:r>
          </a:p>
        </p:txBody>
      </p:sp>
      <p:sp>
        <p:nvSpPr>
          <p:cNvPr id="102418" name="Rectangle 18"/>
          <p:cNvSpPr>
            <a:spLocks noChangeArrowheads="1"/>
          </p:cNvSpPr>
          <p:nvPr/>
        </p:nvSpPr>
        <p:spPr bwMode="auto">
          <a:xfrm>
            <a:off x="5868988" y="4667250"/>
            <a:ext cx="360362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000" b="1">
                <a:solidFill>
                  <a:srgbClr val="284C6A"/>
                </a:solidFill>
                <a:latin typeface="Trebuchet MS" pitchFamily="34" charset="0"/>
              </a:rPr>
              <a:t>_</a:t>
            </a:r>
          </a:p>
        </p:txBody>
      </p:sp>
      <p:sp>
        <p:nvSpPr>
          <p:cNvPr id="102419" name="Rectangle 19"/>
          <p:cNvSpPr>
            <a:spLocks noChangeArrowheads="1"/>
          </p:cNvSpPr>
          <p:nvPr/>
        </p:nvSpPr>
        <p:spPr bwMode="auto">
          <a:xfrm>
            <a:off x="6588125" y="4667250"/>
            <a:ext cx="360363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000" b="1">
                <a:solidFill>
                  <a:srgbClr val="284C6A"/>
                </a:solidFill>
                <a:latin typeface="Trebuchet MS" pitchFamily="34" charset="0"/>
              </a:rPr>
              <a:t>_</a:t>
            </a:r>
          </a:p>
        </p:txBody>
      </p:sp>
      <p:sp>
        <p:nvSpPr>
          <p:cNvPr id="102420" name="Rectangle 20"/>
          <p:cNvSpPr>
            <a:spLocks noChangeArrowheads="1"/>
          </p:cNvSpPr>
          <p:nvPr/>
        </p:nvSpPr>
        <p:spPr bwMode="auto">
          <a:xfrm>
            <a:off x="251520" y="5589587"/>
            <a:ext cx="8712968" cy="103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400" b="1" dirty="0">
                <a:solidFill>
                  <a:srgbClr val="FF0000"/>
                </a:solidFill>
                <a:latin typeface="Trebuchet MS" pitchFamily="34" charset="0"/>
              </a:rPr>
              <a:t>Protože úsečku vzhledem k vycházejícím periodám nelze přesně rozdělit početně, musíme si pomoci graficky.</a:t>
            </a:r>
          </a:p>
        </p:txBody>
      </p:sp>
      <p:sp>
        <p:nvSpPr>
          <p:cNvPr id="20" name="Rectangle 3">
            <a:extLst>
              <a:ext uri="{FF2B5EF4-FFF2-40B4-BE49-F238E27FC236}">
                <a16:creationId xmlns:a16="http://schemas.microsoft.com/office/drawing/2014/main" id="{FDFE13C1-E16E-4E15-A0BA-5C93864BAB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92696"/>
          </a:xfrm>
          <a:prstGeom prst="rect">
            <a:avLst/>
          </a:prstGeom>
          <a:solidFill>
            <a:srgbClr val="00B0F0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cs-CZ" sz="3600" b="1" dirty="0">
                <a:latin typeface="Arial" charset="0"/>
              </a:rPr>
              <a:t>Rozdělení úsečky v daném poměru</a:t>
            </a:r>
            <a:endParaRPr lang="cs-CZ" sz="36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2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02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02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02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02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02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02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02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02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102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102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102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7" grpId="0"/>
      <p:bldP spid="102408" grpId="0"/>
      <p:bldP spid="102410" grpId="0" animBg="1"/>
      <p:bldP spid="102412" grpId="0" animBg="1"/>
      <p:bldP spid="102414" grpId="0"/>
      <p:bldP spid="102415" grpId="0"/>
      <p:bldP spid="102417" grpId="0"/>
      <p:bldP spid="102418" grpId="0"/>
      <p:bldP spid="102419" grpId="0"/>
      <p:bldP spid="10242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4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8675" y="116632"/>
            <a:ext cx="7704138" cy="507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4453" name="AutoShape 5"/>
          <p:cNvSpPr>
            <a:spLocks noChangeArrowheads="1"/>
          </p:cNvSpPr>
          <p:nvPr/>
        </p:nvSpPr>
        <p:spPr bwMode="auto">
          <a:xfrm>
            <a:off x="1042988" y="2770932"/>
            <a:ext cx="5257800" cy="2305050"/>
          </a:xfrm>
          <a:prstGeom prst="cloudCallout">
            <a:avLst>
              <a:gd name="adj1" fmla="val 15125"/>
              <a:gd name="adj2" fmla="val -99106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 anchorCtr="1"/>
          <a:lstStyle/>
          <a:p>
            <a:pPr algn="ctr"/>
            <a:r>
              <a:rPr lang="cs-CZ" sz="1600" b="1">
                <a:latin typeface="Trebuchet MS" pitchFamily="34" charset="0"/>
              </a:rPr>
              <a:t>Základní postup při rozdělení úsečky v poměru 2:1 je tedy dle předcházejícího snímku stejný jako při rozdělení úsečky na tři stejné části. Tak si ho ještě jedenkrát projdeme.</a:t>
            </a:r>
            <a:endParaRPr lang="cs-CZ" sz="1600" b="1" i="1">
              <a:latin typeface="Trebuchet MS" pitchFamily="34" charset="0"/>
              <a:sym typeface="Symbol" pitchFamily="18" charset="2"/>
            </a:endParaRPr>
          </a:p>
        </p:txBody>
      </p:sp>
      <p:pic>
        <p:nvPicPr>
          <p:cNvPr id="104454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088" y="121394"/>
            <a:ext cx="7704137" cy="507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4455" name="AutoShape 7"/>
          <p:cNvSpPr>
            <a:spLocks noChangeArrowheads="1"/>
          </p:cNvSpPr>
          <p:nvPr/>
        </p:nvSpPr>
        <p:spPr bwMode="auto">
          <a:xfrm>
            <a:off x="323528" y="4077047"/>
            <a:ext cx="5040734" cy="2659559"/>
          </a:xfrm>
          <a:prstGeom prst="cloudCallout">
            <a:avLst>
              <a:gd name="adj1" fmla="val 1288"/>
              <a:gd name="adj2" fmla="val -119403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 anchorCtr="1"/>
          <a:lstStyle/>
          <a:p>
            <a:pPr algn="ctr"/>
            <a:r>
              <a:rPr lang="cs-CZ" sz="2400" b="1">
                <a:latin typeface="Trebuchet MS" pitchFamily="34" charset="0"/>
              </a:rPr>
              <a:t>Sestrojíme polopřímku </a:t>
            </a:r>
          </a:p>
          <a:p>
            <a:pPr algn="ctr"/>
            <a:r>
              <a:rPr lang="cs-CZ" sz="2400" b="1">
                <a:latin typeface="Trebuchet MS" pitchFamily="34" charset="0"/>
              </a:rPr>
              <a:t>z krajního bodu </a:t>
            </a:r>
            <a:r>
              <a:rPr lang="cs-CZ" sz="2400" b="1" i="1">
                <a:latin typeface="Trebuchet MS" pitchFamily="34" charset="0"/>
              </a:rPr>
              <a:t>A</a:t>
            </a:r>
            <a:r>
              <a:rPr lang="cs-CZ" sz="2400" b="1">
                <a:latin typeface="Trebuchet MS" pitchFamily="34" charset="0"/>
              </a:rPr>
              <a:t> pod úhlem přibližně 45°.</a:t>
            </a:r>
            <a:endParaRPr lang="cs-CZ" sz="2400" b="1" i="1">
              <a:latin typeface="Trebuchet MS" pitchFamily="34" charset="0"/>
              <a:sym typeface="Symbol" pitchFamily="18" charset="2"/>
            </a:endParaRP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1D40EC9C-6799-4AE3-9129-38E574BC92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92696"/>
          </a:xfrm>
          <a:prstGeom prst="rect">
            <a:avLst/>
          </a:prstGeom>
          <a:solidFill>
            <a:srgbClr val="00B0F0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cs-CZ" sz="3600" b="1" dirty="0">
                <a:latin typeface="Arial" charset="0"/>
              </a:rPr>
              <a:t>Rozdělení úsečky v daném poměru</a:t>
            </a:r>
            <a:endParaRPr lang="cs-CZ" sz="36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4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04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04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04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3" grpId="0" animBg="1"/>
      <p:bldP spid="10445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088" y="769466"/>
            <a:ext cx="7704137" cy="507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5478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8675" y="764704"/>
            <a:ext cx="7704138" cy="507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5479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8675" y="764704"/>
            <a:ext cx="7704138" cy="507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5480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28675" y="764704"/>
            <a:ext cx="7704138" cy="507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5481" name="Picture 9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28675" y="764704"/>
            <a:ext cx="7704138" cy="507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5482" name="Picture 10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28675" y="764704"/>
            <a:ext cx="7704138" cy="507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5483" name="Picture 11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28675" y="764704"/>
            <a:ext cx="7704138" cy="507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3">
            <a:extLst>
              <a:ext uri="{FF2B5EF4-FFF2-40B4-BE49-F238E27FC236}">
                <a16:creationId xmlns:a16="http://schemas.microsoft.com/office/drawing/2014/main" id="{CB90CD1C-BE5F-42FE-BFD3-7BA7395244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92696"/>
          </a:xfrm>
          <a:prstGeom prst="rect">
            <a:avLst/>
          </a:prstGeom>
          <a:solidFill>
            <a:srgbClr val="00B0F0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cs-CZ" sz="3600" b="1" dirty="0">
                <a:latin typeface="Arial" charset="0"/>
              </a:rPr>
              <a:t>Rozdělení úsečky v daném poměru</a:t>
            </a:r>
            <a:endParaRPr lang="cs-CZ" sz="36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Trebuchet MS" pitchFamily="34" charset="0"/>
            </a:endParaRPr>
          </a:p>
        </p:txBody>
      </p:sp>
      <p:sp>
        <p:nvSpPr>
          <p:cNvPr id="105477" name="AutoShape 5"/>
          <p:cNvSpPr>
            <a:spLocks noChangeArrowheads="1"/>
          </p:cNvSpPr>
          <p:nvPr/>
        </p:nvSpPr>
        <p:spPr bwMode="auto">
          <a:xfrm>
            <a:off x="107503" y="4509343"/>
            <a:ext cx="4248473" cy="2232025"/>
          </a:xfrm>
          <a:prstGeom prst="cloudCallout">
            <a:avLst>
              <a:gd name="adj1" fmla="val 12894"/>
              <a:gd name="adj2" fmla="val -111593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 anchorCtr="1"/>
          <a:lstStyle/>
          <a:p>
            <a:pPr algn="ctr"/>
            <a:r>
              <a:rPr lang="cs-CZ" sz="2000" b="1">
                <a:latin typeface="Trebuchet MS" pitchFamily="34" charset="0"/>
              </a:rPr>
              <a:t>Na polopřímce </a:t>
            </a:r>
            <a:r>
              <a:rPr lang="cs-CZ" sz="2000" b="1" i="1">
                <a:latin typeface="Trebuchet MS" pitchFamily="34" charset="0"/>
              </a:rPr>
              <a:t>AZ</a:t>
            </a:r>
            <a:r>
              <a:rPr lang="cs-CZ" sz="2000" b="1">
                <a:latin typeface="Trebuchet MS" pitchFamily="34" charset="0"/>
              </a:rPr>
              <a:t> sestrojíme přesnou stupnici, v našem případě stačí tři stejné dílky.</a:t>
            </a:r>
          </a:p>
        </p:txBody>
      </p:sp>
      <p:sp>
        <p:nvSpPr>
          <p:cNvPr id="15" name="AutoShape 5">
            <a:extLst>
              <a:ext uri="{FF2B5EF4-FFF2-40B4-BE49-F238E27FC236}">
                <a16:creationId xmlns:a16="http://schemas.microsoft.com/office/drawing/2014/main" id="{14DD8BD5-D5DD-44E6-B0CA-3A881C62D4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6016" y="4581128"/>
            <a:ext cx="4361206" cy="2232025"/>
          </a:xfrm>
          <a:prstGeom prst="cloudCallout">
            <a:avLst>
              <a:gd name="adj1" fmla="val -39309"/>
              <a:gd name="adj2" fmla="val -100703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 anchorCtr="1"/>
          <a:lstStyle/>
          <a:p>
            <a:pPr algn="ctr"/>
            <a:r>
              <a:rPr lang="cs-CZ" sz="2000" b="1" dirty="0">
                <a:latin typeface="Trebuchet MS" pitchFamily="34" charset="0"/>
              </a:rPr>
              <a:t>Stejné dílky je možné naměřit i podle </a:t>
            </a:r>
            <a:r>
              <a:rPr lang="cs-CZ" sz="2000" b="1" dirty="0" err="1">
                <a:latin typeface="Trebuchet MS" pitchFamily="34" charset="0"/>
              </a:rPr>
              <a:t>pravíka</a:t>
            </a:r>
            <a:r>
              <a:rPr lang="cs-CZ" sz="2000" b="1" dirty="0">
                <a:latin typeface="Trebuchet MS" pitchFamily="34" charset="0"/>
              </a:rPr>
              <a:t>. Např.: 1 dílek = 1 cm</a:t>
            </a:r>
          </a:p>
          <a:p>
            <a:pPr algn="ctr"/>
            <a:r>
              <a:rPr lang="cs-CZ" sz="2000" b="1" dirty="0">
                <a:latin typeface="Trebuchet MS" pitchFamily="34" charset="0"/>
              </a:rPr>
              <a:t>nebo 1 dílek = 2 cm.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5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1054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05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05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05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05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05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05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7" grpId="0" animBg="1"/>
      <p:bldP spid="105477" grpId="1" animBg="1"/>
      <p:bldP spid="15" grpId="0" animBg="1"/>
      <p:bldP spid="15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8675" y="1062038"/>
            <a:ext cx="7704138" cy="507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6502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8675" y="1062038"/>
            <a:ext cx="7704138" cy="507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3">
            <a:extLst>
              <a:ext uri="{FF2B5EF4-FFF2-40B4-BE49-F238E27FC236}">
                <a16:creationId xmlns:a16="http://schemas.microsoft.com/office/drawing/2014/main" id="{5A581B82-6E4D-4394-A8CA-B9C1B81D1F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92696"/>
          </a:xfrm>
          <a:prstGeom prst="rect">
            <a:avLst/>
          </a:prstGeom>
          <a:solidFill>
            <a:srgbClr val="00B0F0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cs-CZ" sz="3600" b="1" dirty="0">
                <a:latin typeface="Arial" charset="0"/>
              </a:rPr>
              <a:t>Rozdělení úsečky v daném poměru</a:t>
            </a:r>
            <a:endParaRPr lang="cs-CZ" sz="36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Trebuchet MS" pitchFamily="34" charset="0"/>
            </a:endParaRPr>
          </a:p>
        </p:txBody>
      </p:sp>
      <p:sp>
        <p:nvSpPr>
          <p:cNvPr id="106501" name="AutoShape 5"/>
          <p:cNvSpPr>
            <a:spLocks noChangeArrowheads="1"/>
          </p:cNvSpPr>
          <p:nvPr/>
        </p:nvSpPr>
        <p:spPr bwMode="auto">
          <a:xfrm>
            <a:off x="323850" y="4579938"/>
            <a:ext cx="4104134" cy="2161430"/>
          </a:xfrm>
          <a:prstGeom prst="cloudCallout">
            <a:avLst>
              <a:gd name="adj1" fmla="val 47282"/>
              <a:gd name="adj2" fmla="val -96120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 anchorCtr="1"/>
          <a:lstStyle/>
          <a:p>
            <a:pPr algn="ctr"/>
            <a:r>
              <a:rPr lang="cs-CZ" sz="2000" b="1" dirty="0">
                <a:latin typeface="Trebuchet MS" pitchFamily="34" charset="0"/>
              </a:rPr>
              <a:t>Máme tedy tři stejné dílky </a:t>
            </a:r>
            <a:r>
              <a:rPr lang="cs-CZ" sz="2000" b="1" i="1" dirty="0">
                <a:latin typeface="Trebuchet MS" pitchFamily="34" charset="0"/>
              </a:rPr>
              <a:t>AY</a:t>
            </a:r>
            <a:r>
              <a:rPr lang="cs-CZ" sz="2000" b="1" i="1" baseline="-25000" dirty="0">
                <a:latin typeface="Trebuchet MS" pitchFamily="34" charset="0"/>
              </a:rPr>
              <a:t>1</a:t>
            </a:r>
            <a:r>
              <a:rPr lang="cs-CZ" sz="2000" b="1" dirty="0">
                <a:latin typeface="Trebuchet MS" pitchFamily="34" charset="0"/>
              </a:rPr>
              <a:t>, </a:t>
            </a:r>
            <a:r>
              <a:rPr lang="cs-CZ" sz="2000" b="1" i="1" dirty="0">
                <a:latin typeface="Trebuchet MS" pitchFamily="34" charset="0"/>
              </a:rPr>
              <a:t>Y</a:t>
            </a:r>
            <a:r>
              <a:rPr lang="cs-CZ" sz="2000" b="1" i="1" baseline="-25000" dirty="0">
                <a:latin typeface="Trebuchet MS" pitchFamily="34" charset="0"/>
              </a:rPr>
              <a:t>1</a:t>
            </a:r>
            <a:r>
              <a:rPr lang="cs-CZ" sz="2000" b="1" i="1" dirty="0">
                <a:latin typeface="Trebuchet MS" pitchFamily="34" charset="0"/>
              </a:rPr>
              <a:t>Y</a:t>
            </a:r>
            <a:r>
              <a:rPr lang="cs-CZ" sz="2000" b="1" i="1" baseline="-25000" dirty="0">
                <a:latin typeface="Trebuchet MS" pitchFamily="34" charset="0"/>
              </a:rPr>
              <a:t>2</a:t>
            </a:r>
            <a:r>
              <a:rPr lang="cs-CZ" sz="2000" b="1" dirty="0">
                <a:latin typeface="Trebuchet MS" pitchFamily="34" charset="0"/>
              </a:rPr>
              <a:t> a </a:t>
            </a:r>
            <a:r>
              <a:rPr lang="cs-CZ" sz="2000" b="1" i="1" dirty="0">
                <a:latin typeface="Trebuchet MS" pitchFamily="34" charset="0"/>
              </a:rPr>
              <a:t>Y</a:t>
            </a:r>
            <a:r>
              <a:rPr lang="cs-CZ" sz="2000" b="1" i="1" baseline="-25000" dirty="0">
                <a:latin typeface="Trebuchet MS" pitchFamily="34" charset="0"/>
              </a:rPr>
              <a:t>2</a:t>
            </a:r>
            <a:r>
              <a:rPr lang="cs-CZ" sz="2000" b="1" i="1" dirty="0">
                <a:latin typeface="Trebuchet MS" pitchFamily="34" charset="0"/>
              </a:rPr>
              <a:t>Y</a:t>
            </a:r>
            <a:r>
              <a:rPr lang="cs-CZ" sz="2000" b="1" i="1" baseline="-25000" dirty="0">
                <a:latin typeface="Trebuchet MS" pitchFamily="34" charset="0"/>
              </a:rPr>
              <a:t>3</a:t>
            </a:r>
            <a:r>
              <a:rPr lang="cs-CZ" sz="2000" b="1" dirty="0">
                <a:latin typeface="Trebuchet MS" pitchFamily="34" charset="0"/>
              </a:rPr>
              <a:t>. </a:t>
            </a:r>
          </a:p>
          <a:p>
            <a:pPr algn="ctr"/>
            <a:r>
              <a:rPr lang="cs-CZ" sz="2000" b="1" dirty="0">
                <a:solidFill>
                  <a:srgbClr val="FF0000"/>
                </a:solidFill>
                <a:latin typeface="Trebuchet MS" pitchFamily="34" charset="0"/>
              </a:rPr>
              <a:t>Spojíme nyní třetí z nich </a:t>
            </a:r>
            <a:r>
              <a:rPr lang="cs-CZ" sz="2000" b="1" i="1" dirty="0">
                <a:solidFill>
                  <a:srgbClr val="FF0000"/>
                </a:solidFill>
                <a:latin typeface="Trebuchet MS" pitchFamily="34" charset="0"/>
              </a:rPr>
              <a:t>Y</a:t>
            </a:r>
            <a:r>
              <a:rPr lang="cs-CZ" sz="2000" b="1" i="1" baseline="-25000" dirty="0">
                <a:solidFill>
                  <a:srgbClr val="FF0000"/>
                </a:solidFill>
                <a:latin typeface="Trebuchet MS" pitchFamily="34" charset="0"/>
              </a:rPr>
              <a:t>3</a:t>
            </a:r>
            <a:r>
              <a:rPr lang="cs-CZ" sz="2000" b="1" dirty="0">
                <a:solidFill>
                  <a:srgbClr val="FF0000"/>
                </a:solidFill>
                <a:latin typeface="Trebuchet MS" pitchFamily="34" charset="0"/>
              </a:rPr>
              <a:t> s bodem </a:t>
            </a:r>
            <a:r>
              <a:rPr lang="cs-CZ" sz="2000" b="1" i="1" dirty="0">
                <a:solidFill>
                  <a:srgbClr val="FF0000"/>
                </a:solidFill>
                <a:latin typeface="Trebuchet MS" pitchFamily="34" charset="0"/>
              </a:rPr>
              <a:t>B</a:t>
            </a:r>
            <a:r>
              <a:rPr lang="cs-CZ" sz="2000" b="1" dirty="0">
                <a:solidFill>
                  <a:srgbClr val="FF0000"/>
                </a:solidFill>
                <a:latin typeface="Trebuchet MS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6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1065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06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501" grpId="0" animBg="1"/>
      <p:bldP spid="106501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8675" y="1062038"/>
            <a:ext cx="7704138" cy="507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7526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8675" y="1062038"/>
            <a:ext cx="7704138" cy="507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7527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8675" y="1062038"/>
            <a:ext cx="7704138" cy="507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3">
            <a:extLst>
              <a:ext uri="{FF2B5EF4-FFF2-40B4-BE49-F238E27FC236}">
                <a16:creationId xmlns:a16="http://schemas.microsoft.com/office/drawing/2014/main" id="{8E8ADDDE-8E3F-480E-B712-8E09161271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92696"/>
          </a:xfrm>
          <a:prstGeom prst="rect">
            <a:avLst/>
          </a:prstGeom>
          <a:solidFill>
            <a:srgbClr val="00B0F0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cs-CZ" sz="3600" b="1" dirty="0">
                <a:latin typeface="Arial" charset="0"/>
              </a:rPr>
              <a:t>Rozdělení úsečky v daném poměru</a:t>
            </a:r>
            <a:endParaRPr lang="cs-CZ" sz="36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Trebuchet MS" pitchFamily="34" charset="0"/>
            </a:endParaRPr>
          </a:p>
        </p:txBody>
      </p:sp>
      <p:sp>
        <p:nvSpPr>
          <p:cNvPr id="107525" name="AutoShape 5"/>
          <p:cNvSpPr>
            <a:spLocks noChangeArrowheads="1"/>
          </p:cNvSpPr>
          <p:nvPr/>
        </p:nvSpPr>
        <p:spPr bwMode="auto">
          <a:xfrm>
            <a:off x="5219700" y="3860800"/>
            <a:ext cx="3744913" cy="2663825"/>
          </a:xfrm>
          <a:prstGeom prst="cloudCallout">
            <a:avLst>
              <a:gd name="adj1" fmla="val -81329"/>
              <a:gd name="adj2" fmla="val -47380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 anchorCtr="1"/>
          <a:lstStyle/>
          <a:p>
            <a:pPr algn="ctr"/>
            <a:r>
              <a:rPr lang="cs-CZ" sz="1600" b="1">
                <a:latin typeface="Trebuchet MS" pitchFamily="34" charset="0"/>
              </a:rPr>
              <a:t>Nyní sestrojíme rovnoběžku </a:t>
            </a:r>
          </a:p>
          <a:p>
            <a:pPr algn="ctr"/>
            <a:r>
              <a:rPr lang="cs-CZ" sz="1600" b="1">
                <a:latin typeface="Trebuchet MS" pitchFamily="34" charset="0"/>
              </a:rPr>
              <a:t>s přímkou </a:t>
            </a:r>
            <a:r>
              <a:rPr lang="cs-CZ" sz="1600" b="1" i="1">
                <a:latin typeface="Trebuchet MS" pitchFamily="34" charset="0"/>
              </a:rPr>
              <a:t>f</a:t>
            </a:r>
            <a:r>
              <a:rPr lang="cs-CZ" sz="1600" b="1">
                <a:latin typeface="Trebuchet MS" pitchFamily="34" charset="0"/>
              </a:rPr>
              <a:t> procházející druhým bodem </a:t>
            </a:r>
            <a:r>
              <a:rPr lang="cs-CZ" sz="1600" b="1" i="1">
                <a:latin typeface="Trebuchet MS" pitchFamily="34" charset="0"/>
              </a:rPr>
              <a:t>Y</a:t>
            </a:r>
            <a:r>
              <a:rPr lang="cs-CZ" sz="1600" b="1" i="1" baseline="-25000">
                <a:latin typeface="Trebuchet MS" pitchFamily="34" charset="0"/>
              </a:rPr>
              <a:t>2</a:t>
            </a:r>
            <a:r>
              <a:rPr lang="cs-CZ" sz="1600" b="1">
                <a:latin typeface="Trebuchet MS" pitchFamily="34" charset="0"/>
              </a:rPr>
              <a:t> (což plyne </a:t>
            </a:r>
          </a:p>
          <a:p>
            <a:pPr algn="ctr"/>
            <a:r>
              <a:rPr lang="cs-CZ" sz="1600" b="1">
                <a:latin typeface="Trebuchet MS" pitchFamily="34" charset="0"/>
              </a:rPr>
              <a:t>z prvního členu </a:t>
            </a:r>
          </a:p>
          <a:p>
            <a:pPr algn="ctr"/>
            <a:r>
              <a:rPr lang="cs-CZ" sz="1600" b="1">
                <a:latin typeface="Trebuchet MS" pitchFamily="34" charset="0"/>
              </a:rPr>
              <a:t>poměru 2:1).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7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1075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07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07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5" grpId="0" animBg="1"/>
      <p:bldP spid="107525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5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8675" y="1062038"/>
            <a:ext cx="7704138" cy="507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8549" name="AutoShape 5"/>
          <p:cNvSpPr>
            <a:spLocks noChangeArrowheads="1"/>
          </p:cNvSpPr>
          <p:nvPr/>
        </p:nvSpPr>
        <p:spPr bwMode="auto">
          <a:xfrm>
            <a:off x="3707904" y="3573016"/>
            <a:ext cx="5328592" cy="3168351"/>
          </a:xfrm>
          <a:prstGeom prst="cloudCallout">
            <a:avLst>
              <a:gd name="adj1" fmla="val -18933"/>
              <a:gd name="adj2" fmla="val -81702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 anchorCtr="1"/>
          <a:lstStyle/>
          <a:p>
            <a:pPr algn="ctr"/>
            <a:r>
              <a:rPr lang="cs-CZ" sz="2000" b="1" dirty="0">
                <a:latin typeface="Trebuchet MS" pitchFamily="34" charset="0"/>
              </a:rPr>
              <a:t>V průsečíku rovnoběžky se zadanou úsečkou </a:t>
            </a:r>
            <a:r>
              <a:rPr lang="cs-CZ" sz="2000" b="1" i="1" dirty="0">
                <a:latin typeface="Trebuchet MS" pitchFamily="34" charset="0"/>
              </a:rPr>
              <a:t>AB</a:t>
            </a:r>
            <a:r>
              <a:rPr lang="cs-CZ" sz="2000" b="1" dirty="0">
                <a:latin typeface="Trebuchet MS" pitchFamily="34" charset="0"/>
              </a:rPr>
              <a:t> vznikl bod </a:t>
            </a:r>
            <a:r>
              <a:rPr lang="cs-CZ" sz="2000" b="1" i="1" dirty="0">
                <a:latin typeface="Trebuchet MS" pitchFamily="34" charset="0"/>
              </a:rPr>
              <a:t>C</a:t>
            </a:r>
            <a:r>
              <a:rPr lang="cs-CZ" sz="2000" b="1" dirty="0">
                <a:latin typeface="Trebuchet MS" pitchFamily="34" charset="0"/>
              </a:rPr>
              <a:t>, který nám dělí danou úsečku na dvě části o velikostech </a:t>
            </a:r>
          </a:p>
          <a:p>
            <a:pPr algn="ctr"/>
            <a:r>
              <a:rPr lang="cs-CZ" sz="2000" b="1" dirty="0">
                <a:latin typeface="Trebuchet MS" pitchFamily="34" charset="0"/>
              </a:rPr>
              <a:t>v poměru 2:1. </a:t>
            </a:r>
          </a:p>
          <a:p>
            <a:pPr algn="ctr"/>
            <a:r>
              <a:rPr lang="cs-CZ" sz="2000" b="1" dirty="0">
                <a:latin typeface="Trebuchet MS" pitchFamily="34" charset="0"/>
              </a:rPr>
              <a:t>Úkol byl splněn!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C5DBEAE6-B1FE-490A-8A26-2A515741FB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92696"/>
          </a:xfrm>
          <a:prstGeom prst="rect">
            <a:avLst/>
          </a:prstGeom>
          <a:solidFill>
            <a:srgbClr val="00B0F0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cs-CZ" sz="3600" b="1" dirty="0">
                <a:latin typeface="Arial" charset="0"/>
              </a:rPr>
              <a:t>Rozdělení úsečky v daném poměru</a:t>
            </a:r>
            <a:endParaRPr lang="cs-CZ" sz="36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8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1085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9" grpId="0" animBg="1"/>
      <p:bldP spid="108549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584" name="Picture 1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84525" y="908050"/>
            <a:ext cx="5419725" cy="341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9585" name="Picture 1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84525" y="908050"/>
            <a:ext cx="5419725" cy="341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9586" name="Picture 1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84525" y="908050"/>
            <a:ext cx="5419725" cy="341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9587" name="Picture 1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184525" y="908050"/>
            <a:ext cx="5419725" cy="341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9588" name="Picture 20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184525" y="908050"/>
            <a:ext cx="5419725" cy="341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9589" name="Picture 2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184525" y="908050"/>
            <a:ext cx="5419725" cy="341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9574" name="Rectangle 6"/>
          <p:cNvSpPr>
            <a:spLocks noChangeArrowheads="1"/>
          </p:cNvSpPr>
          <p:nvPr/>
        </p:nvSpPr>
        <p:spPr bwMode="auto">
          <a:xfrm>
            <a:off x="251520" y="706438"/>
            <a:ext cx="8135938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b="1" dirty="0">
                <a:solidFill>
                  <a:srgbClr val="284C6A"/>
                </a:solidFill>
                <a:latin typeface="Trebuchet MS" pitchFamily="34" charset="0"/>
              </a:rPr>
              <a:t>Příklad: Rozdělte úsečku AB v poměru 2:3.</a:t>
            </a:r>
          </a:p>
        </p:txBody>
      </p:sp>
      <p:sp>
        <p:nvSpPr>
          <p:cNvPr id="109575" name="Rectangle 7"/>
          <p:cNvSpPr>
            <a:spLocks noChangeArrowheads="1"/>
          </p:cNvSpPr>
          <p:nvPr/>
        </p:nvSpPr>
        <p:spPr bwMode="auto">
          <a:xfrm>
            <a:off x="611188" y="2781300"/>
            <a:ext cx="8135937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b="1" dirty="0">
                <a:solidFill>
                  <a:srgbClr val="00CC00"/>
                </a:solidFill>
                <a:latin typeface="Trebuchet MS" pitchFamily="34" charset="0"/>
              </a:rPr>
              <a:t>1) Narýsujeme úsečku zadané velikosti.</a:t>
            </a:r>
          </a:p>
        </p:txBody>
      </p:sp>
      <p:sp>
        <p:nvSpPr>
          <p:cNvPr id="109578" name="Rectangle 10"/>
          <p:cNvSpPr>
            <a:spLocks noChangeArrowheads="1"/>
          </p:cNvSpPr>
          <p:nvPr/>
        </p:nvSpPr>
        <p:spPr bwMode="auto">
          <a:xfrm>
            <a:off x="611188" y="3213100"/>
            <a:ext cx="8135937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b="1">
                <a:solidFill>
                  <a:srgbClr val="00CC00"/>
                </a:solidFill>
                <a:latin typeface="Trebuchet MS" pitchFamily="34" charset="0"/>
              </a:rPr>
              <a:t>2) U jednoho z krajních bodů úsečky sestrojíme polopřímku </a:t>
            </a:r>
            <a:r>
              <a:rPr lang="cs-CZ" sz="1400" b="1">
                <a:solidFill>
                  <a:srgbClr val="00CC00"/>
                </a:solidFill>
                <a:latin typeface="Trebuchet MS" pitchFamily="34" charset="0"/>
              </a:rPr>
              <a:t>(libovolný ostrý</a:t>
            </a:r>
            <a:br>
              <a:rPr lang="cs-CZ" sz="1400" b="1">
                <a:solidFill>
                  <a:srgbClr val="00CC00"/>
                </a:solidFill>
                <a:latin typeface="Trebuchet MS" pitchFamily="34" charset="0"/>
              </a:rPr>
            </a:br>
            <a:r>
              <a:rPr lang="cs-CZ" sz="1400" b="1">
                <a:solidFill>
                  <a:srgbClr val="00CC00"/>
                </a:solidFill>
                <a:latin typeface="Trebuchet MS" pitchFamily="34" charset="0"/>
              </a:rPr>
              <a:t>      úhel, ideálně o velikosti okolo 45° - např. v bodě </a:t>
            </a:r>
            <a:r>
              <a:rPr lang="cs-CZ" sz="1400" b="1" i="1">
                <a:solidFill>
                  <a:srgbClr val="00CC00"/>
                </a:solidFill>
                <a:latin typeface="Trebuchet MS" pitchFamily="34" charset="0"/>
              </a:rPr>
              <a:t>A</a:t>
            </a:r>
            <a:r>
              <a:rPr lang="cs-CZ" sz="1400" b="1">
                <a:solidFill>
                  <a:srgbClr val="00CC00"/>
                </a:solidFill>
                <a:latin typeface="Trebuchet MS" pitchFamily="34" charset="0"/>
              </a:rPr>
              <a:t>)</a:t>
            </a:r>
            <a:r>
              <a:rPr lang="cs-CZ" b="1">
                <a:solidFill>
                  <a:srgbClr val="00CC00"/>
                </a:solidFill>
                <a:latin typeface="Trebuchet MS" pitchFamily="34" charset="0"/>
              </a:rPr>
              <a:t>.</a:t>
            </a:r>
          </a:p>
        </p:txBody>
      </p:sp>
      <p:sp>
        <p:nvSpPr>
          <p:cNvPr id="109579" name="Rectangle 11"/>
          <p:cNvSpPr>
            <a:spLocks noChangeArrowheads="1"/>
          </p:cNvSpPr>
          <p:nvPr/>
        </p:nvSpPr>
        <p:spPr bwMode="auto">
          <a:xfrm>
            <a:off x="571500" y="3760788"/>
            <a:ext cx="813593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b="1">
                <a:solidFill>
                  <a:srgbClr val="00CC00"/>
                </a:solidFill>
                <a:latin typeface="Trebuchet MS" pitchFamily="34" charset="0"/>
              </a:rPr>
              <a:t>3) Na polopřímce, pomocném rameni, si zvolíme stupnici </a:t>
            </a:r>
            <a:r>
              <a:rPr lang="cs-CZ" sz="1400" b="1">
                <a:solidFill>
                  <a:srgbClr val="00CC00"/>
                </a:solidFill>
                <a:latin typeface="Trebuchet MS" pitchFamily="34" charset="0"/>
              </a:rPr>
              <a:t>(většinou </a:t>
            </a:r>
            <a:br>
              <a:rPr lang="cs-CZ" sz="1400" b="1">
                <a:solidFill>
                  <a:srgbClr val="00CC00"/>
                </a:solidFill>
                <a:latin typeface="Trebuchet MS" pitchFamily="34" charset="0"/>
              </a:rPr>
            </a:br>
            <a:r>
              <a:rPr lang="cs-CZ" sz="1400" b="1">
                <a:solidFill>
                  <a:srgbClr val="00CC00"/>
                </a:solidFill>
                <a:latin typeface="Trebuchet MS" pitchFamily="34" charset="0"/>
              </a:rPr>
              <a:t>      1 dílek = 1 cm nebo 0,5 cm)</a:t>
            </a:r>
            <a:r>
              <a:rPr lang="cs-CZ" b="1">
                <a:solidFill>
                  <a:srgbClr val="00CC00"/>
                </a:solidFill>
                <a:latin typeface="Trebuchet MS" pitchFamily="34" charset="0"/>
              </a:rPr>
              <a:t> podle kružítka či pravítka.</a:t>
            </a:r>
          </a:p>
        </p:txBody>
      </p:sp>
      <p:sp>
        <p:nvSpPr>
          <p:cNvPr id="109580" name="Rectangle 12"/>
          <p:cNvSpPr>
            <a:spLocks noChangeArrowheads="1"/>
          </p:cNvSpPr>
          <p:nvPr/>
        </p:nvSpPr>
        <p:spPr bwMode="auto">
          <a:xfrm>
            <a:off x="611188" y="4292600"/>
            <a:ext cx="8135937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b="1">
                <a:solidFill>
                  <a:srgbClr val="00CC00"/>
                </a:solidFill>
                <a:latin typeface="Trebuchet MS" pitchFamily="34" charset="0"/>
              </a:rPr>
              <a:t>4) Naneseme takový počet dílků, na který danou úsečku máme rozdělit</a:t>
            </a:r>
            <a:br>
              <a:rPr lang="cs-CZ" b="1">
                <a:solidFill>
                  <a:srgbClr val="00CC00"/>
                </a:solidFill>
                <a:latin typeface="Trebuchet MS" pitchFamily="34" charset="0"/>
              </a:rPr>
            </a:br>
            <a:r>
              <a:rPr lang="cs-CZ" b="1">
                <a:solidFill>
                  <a:srgbClr val="00CC00"/>
                </a:solidFill>
                <a:latin typeface="Trebuchet MS" pitchFamily="34" charset="0"/>
              </a:rPr>
              <a:t>    </a:t>
            </a:r>
            <a:r>
              <a:rPr lang="cs-CZ" sz="1400" b="1">
                <a:solidFill>
                  <a:srgbClr val="00CC00"/>
                </a:solidFill>
                <a:latin typeface="Trebuchet MS" pitchFamily="34" charset="0"/>
              </a:rPr>
              <a:t>(2 + 3 = 5)</a:t>
            </a:r>
            <a:r>
              <a:rPr lang="cs-CZ" b="1">
                <a:solidFill>
                  <a:srgbClr val="00CC00"/>
                </a:solidFill>
                <a:latin typeface="Trebuchet MS" pitchFamily="34" charset="0"/>
              </a:rPr>
              <a:t>.</a:t>
            </a:r>
          </a:p>
        </p:txBody>
      </p:sp>
      <p:sp>
        <p:nvSpPr>
          <p:cNvPr id="109581" name="Rectangle 13"/>
          <p:cNvSpPr>
            <a:spLocks noChangeArrowheads="1"/>
          </p:cNvSpPr>
          <p:nvPr/>
        </p:nvSpPr>
        <p:spPr bwMode="auto">
          <a:xfrm>
            <a:off x="611188" y="4725988"/>
            <a:ext cx="8135937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b="1">
                <a:solidFill>
                  <a:srgbClr val="00CC00"/>
                </a:solidFill>
                <a:latin typeface="Trebuchet MS" pitchFamily="34" charset="0"/>
              </a:rPr>
              <a:t>5) Poslední „díl“ spojíme s druhým krajním bodem úsečky </a:t>
            </a:r>
            <a:r>
              <a:rPr lang="cs-CZ" sz="1400" b="1">
                <a:solidFill>
                  <a:srgbClr val="00CC00"/>
                </a:solidFill>
                <a:latin typeface="Trebuchet MS" pitchFamily="34" charset="0"/>
              </a:rPr>
              <a:t>(s bodem </a:t>
            </a:r>
            <a:r>
              <a:rPr lang="cs-CZ" sz="1400" b="1" i="1">
                <a:solidFill>
                  <a:srgbClr val="00CC00"/>
                </a:solidFill>
                <a:latin typeface="Trebuchet MS" pitchFamily="34" charset="0"/>
              </a:rPr>
              <a:t>B</a:t>
            </a:r>
            <a:r>
              <a:rPr lang="cs-CZ" sz="1400" b="1">
                <a:solidFill>
                  <a:srgbClr val="00CC00"/>
                </a:solidFill>
                <a:latin typeface="Trebuchet MS" pitchFamily="34" charset="0"/>
              </a:rPr>
              <a:t>)</a:t>
            </a:r>
            <a:r>
              <a:rPr lang="cs-CZ" b="1">
                <a:solidFill>
                  <a:srgbClr val="00CC00"/>
                </a:solidFill>
                <a:latin typeface="Trebuchet MS" pitchFamily="34" charset="0"/>
              </a:rPr>
              <a:t>.</a:t>
            </a:r>
          </a:p>
        </p:txBody>
      </p:sp>
      <p:sp>
        <p:nvSpPr>
          <p:cNvPr id="109582" name="Rectangle 14"/>
          <p:cNvSpPr>
            <a:spLocks noChangeArrowheads="1"/>
          </p:cNvSpPr>
          <p:nvPr/>
        </p:nvSpPr>
        <p:spPr bwMode="auto">
          <a:xfrm>
            <a:off x="611188" y="5345113"/>
            <a:ext cx="8135937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b="1">
                <a:solidFill>
                  <a:srgbClr val="00CC00"/>
                </a:solidFill>
                <a:latin typeface="Trebuchet MS" pitchFamily="34" charset="0"/>
              </a:rPr>
              <a:t>6) Podíváme se, kolik dílů má mít první část rozdělené úsečky, a z tohoto</a:t>
            </a:r>
            <a:br>
              <a:rPr lang="cs-CZ" b="1">
                <a:solidFill>
                  <a:srgbClr val="00CC00"/>
                </a:solidFill>
                <a:latin typeface="Trebuchet MS" pitchFamily="34" charset="0"/>
              </a:rPr>
            </a:br>
            <a:r>
              <a:rPr lang="cs-CZ" b="1">
                <a:solidFill>
                  <a:srgbClr val="00CC00"/>
                </a:solidFill>
                <a:latin typeface="Trebuchet MS" pitchFamily="34" charset="0"/>
              </a:rPr>
              <a:t>    dílu vedeme rovnoběžku s přímkou sestrojenou v předcházejícím</a:t>
            </a:r>
            <a:br>
              <a:rPr lang="cs-CZ" b="1">
                <a:solidFill>
                  <a:srgbClr val="00CC00"/>
                </a:solidFill>
                <a:latin typeface="Trebuchet MS" pitchFamily="34" charset="0"/>
              </a:rPr>
            </a:br>
            <a:r>
              <a:rPr lang="cs-CZ" b="1">
                <a:solidFill>
                  <a:srgbClr val="00CC00"/>
                </a:solidFill>
                <a:latin typeface="Trebuchet MS" pitchFamily="34" charset="0"/>
              </a:rPr>
              <a:t>    bodě. </a:t>
            </a:r>
          </a:p>
        </p:txBody>
      </p:sp>
      <p:sp>
        <p:nvSpPr>
          <p:cNvPr id="109583" name="Rectangle 15"/>
          <p:cNvSpPr>
            <a:spLocks noChangeArrowheads="1"/>
          </p:cNvSpPr>
          <p:nvPr/>
        </p:nvSpPr>
        <p:spPr bwMode="auto">
          <a:xfrm>
            <a:off x="611188" y="6021388"/>
            <a:ext cx="8135937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b="1">
                <a:solidFill>
                  <a:srgbClr val="00CC00"/>
                </a:solidFill>
                <a:latin typeface="Trebuchet MS" pitchFamily="34" charset="0"/>
              </a:rPr>
              <a:t>7) Průsečík této rovnoběžky a zadané úsečky je bod, který ji rozdělí </a:t>
            </a:r>
            <a:br>
              <a:rPr lang="cs-CZ" b="1">
                <a:solidFill>
                  <a:srgbClr val="00CC00"/>
                </a:solidFill>
                <a:latin typeface="Trebuchet MS" pitchFamily="34" charset="0"/>
              </a:rPr>
            </a:br>
            <a:r>
              <a:rPr lang="cs-CZ" b="1">
                <a:solidFill>
                  <a:srgbClr val="00CC00"/>
                </a:solidFill>
                <a:latin typeface="Trebuchet MS" pitchFamily="34" charset="0"/>
              </a:rPr>
              <a:t>    v daném poměru. </a:t>
            </a:r>
          </a:p>
        </p:txBody>
      </p:sp>
      <p:sp>
        <p:nvSpPr>
          <p:cNvPr id="20" name="Rectangle 3">
            <a:extLst>
              <a:ext uri="{FF2B5EF4-FFF2-40B4-BE49-F238E27FC236}">
                <a16:creationId xmlns:a16="http://schemas.microsoft.com/office/drawing/2014/main" id="{6D84F4B7-2906-4193-87D4-527C914856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92696"/>
          </a:xfrm>
          <a:prstGeom prst="rect">
            <a:avLst/>
          </a:prstGeom>
          <a:solidFill>
            <a:srgbClr val="00B0F0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cs-CZ" sz="3600" b="1" dirty="0">
                <a:latin typeface="Arial" charset="0"/>
              </a:rPr>
              <a:t>Ještě jednou na jiném příkladu</a:t>
            </a:r>
            <a:endParaRPr lang="cs-CZ" sz="36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9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9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9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9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9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09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09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09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09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09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09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09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109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109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4" grpId="0"/>
      <p:bldP spid="109575" grpId="0"/>
      <p:bldP spid="109578" grpId="0"/>
      <p:bldP spid="109579" grpId="0"/>
      <p:bldP spid="109580" grpId="0"/>
      <p:bldP spid="109581" grpId="0"/>
      <p:bldP spid="109582" grpId="0"/>
      <p:bldP spid="10958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610" name="Picture 1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213" y="1069975"/>
            <a:ext cx="7848600" cy="4951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Rectangle 10"/>
          <p:cNvSpPr>
            <a:spLocks noChangeArrowheads="1"/>
          </p:cNvSpPr>
          <p:nvPr/>
        </p:nvSpPr>
        <p:spPr bwMode="auto">
          <a:xfrm>
            <a:off x="584200" y="706438"/>
            <a:ext cx="8135938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b="1">
                <a:solidFill>
                  <a:srgbClr val="284C6A"/>
                </a:solidFill>
                <a:latin typeface="Trebuchet MS" pitchFamily="34" charset="0"/>
              </a:rPr>
              <a:t>Příklad: Rozdělte úsečku AB v poměru 2:3.</a:t>
            </a:r>
          </a:p>
        </p:txBody>
      </p:sp>
      <p:sp>
        <p:nvSpPr>
          <p:cNvPr id="110603" name="Rectangle 11"/>
          <p:cNvSpPr>
            <a:spLocks noChangeArrowheads="1"/>
          </p:cNvSpPr>
          <p:nvPr/>
        </p:nvSpPr>
        <p:spPr bwMode="auto">
          <a:xfrm>
            <a:off x="611188" y="6021388"/>
            <a:ext cx="8135937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b="1">
                <a:solidFill>
                  <a:srgbClr val="FF0000"/>
                </a:solidFill>
                <a:latin typeface="Trebuchet MS" pitchFamily="34" charset="0"/>
              </a:rPr>
              <a:t>1) Narýsujeme úsečku zadané velikosti.</a:t>
            </a: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D48121E3-C568-4131-A3D1-2464193708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92696"/>
          </a:xfrm>
          <a:prstGeom prst="rect">
            <a:avLst/>
          </a:prstGeom>
          <a:solidFill>
            <a:srgbClr val="00B0F0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cs-CZ" sz="3600" b="1" dirty="0">
                <a:latin typeface="Arial" charset="0"/>
              </a:rPr>
              <a:t>Ještě jednou celý postup</a:t>
            </a:r>
            <a:endParaRPr lang="cs-CZ" sz="36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0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0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60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213" y="1069975"/>
            <a:ext cx="7848600" cy="4951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1624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4213" y="1069975"/>
            <a:ext cx="7848600" cy="4951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0" name="Rectangle 5"/>
          <p:cNvSpPr>
            <a:spLocks noChangeArrowheads="1"/>
          </p:cNvSpPr>
          <p:nvPr/>
        </p:nvSpPr>
        <p:spPr bwMode="auto">
          <a:xfrm>
            <a:off x="584200" y="706438"/>
            <a:ext cx="8135938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b="1">
                <a:solidFill>
                  <a:srgbClr val="284C6A"/>
                </a:solidFill>
                <a:latin typeface="Trebuchet MS" pitchFamily="34" charset="0"/>
              </a:rPr>
              <a:t>Příklad: Rozdělte úsečku AB v poměru 2:3.</a:t>
            </a:r>
          </a:p>
        </p:txBody>
      </p:sp>
      <p:sp>
        <p:nvSpPr>
          <p:cNvPr id="111623" name="Rectangle 7"/>
          <p:cNvSpPr>
            <a:spLocks noChangeArrowheads="1"/>
          </p:cNvSpPr>
          <p:nvPr/>
        </p:nvSpPr>
        <p:spPr bwMode="auto">
          <a:xfrm>
            <a:off x="611188" y="5964238"/>
            <a:ext cx="8135937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b="1">
                <a:solidFill>
                  <a:srgbClr val="FF0000"/>
                </a:solidFill>
                <a:latin typeface="Trebuchet MS" pitchFamily="34" charset="0"/>
              </a:rPr>
              <a:t>2) U jednoho z krajních bodů úsečky sestrojíme polopřímku </a:t>
            </a:r>
            <a:r>
              <a:rPr lang="cs-CZ" sz="1400" b="1">
                <a:solidFill>
                  <a:srgbClr val="FF0000"/>
                </a:solidFill>
                <a:latin typeface="Trebuchet MS" pitchFamily="34" charset="0"/>
              </a:rPr>
              <a:t>(libovolný ostrý</a:t>
            </a:r>
            <a:br>
              <a:rPr lang="cs-CZ" sz="1400" b="1">
                <a:solidFill>
                  <a:srgbClr val="FF0000"/>
                </a:solidFill>
                <a:latin typeface="Trebuchet MS" pitchFamily="34" charset="0"/>
              </a:rPr>
            </a:br>
            <a:r>
              <a:rPr lang="cs-CZ" sz="1400" b="1">
                <a:solidFill>
                  <a:srgbClr val="FF0000"/>
                </a:solidFill>
                <a:latin typeface="Trebuchet MS" pitchFamily="34" charset="0"/>
              </a:rPr>
              <a:t>      úhel, ideálně o velikosti okolo 45° - např. v bodě </a:t>
            </a:r>
            <a:r>
              <a:rPr lang="cs-CZ" sz="1400" b="1" i="1">
                <a:solidFill>
                  <a:srgbClr val="FF0000"/>
                </a:solidFill>
                <a:latin typeface="Trebuchet MS" pitchFamily="34" charset="0"/>
              </a:rPr>
              <a:t>A</a:t>
            </a:r>
            <a:r>
              <a:rPr lang="cs-CZ" sz="1400" b="1">
                <a:solidFill>
                  <a:srgbClr val="FF0000"/>
                </a:solidFill>
                <a:latin typeface="Trebuchet MS" pitchFamily="34" charset="0"/>
              </a:rPr>
              <a:t>)</a:t>
            </a:r>
            <a:r>
              <a:rPr lang="cs-CZ" b="1">
                <a:solidFill>
                  <a:srgbClr val="FF0000"/>
                </a:solidFill>
                <a:latin typeface="Trebuchet MS" pitchFamily="34" charset="0"/>
              </a:rPr>
              <a:t>.</a:t>
            </a: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0C5A6960-3DD8-4442-AE60-9674F9C60C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92696"/>
          </a:xfrm>
          <a:prstGeom prst="rect">
            <a:avLst/>
          </a:prstGeom>
          <a:solidFill>
            <a:srgbClr val="00B0F0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cs-CZ" sz="3600" b="1" dirty="0">
                <a:latin typeface="Arial" charset="0"/>
              </a:rPr>
              <a:t>Ještě jednou celý postup</a:t>
            </a:r>
            <a:endParaRPr lang="cs-CZ" sz="36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1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1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2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31" name="AutoShape 7"/>
          <p:cNvSpPr>
            <a:spLocks noChangeArrowheads="1"/>
          </p:cNvSpPr>
          <p:nvPr/>
        </p:nvSpPr>
        <p:spPr bwMode="auto">
          <a:xfrm>
            <a:off x="179512" y="908720"/>
            <a:ext cx="8784976" cy="5760640"/>
          </a:xfrm>
          <a:prstGeom prst="cloudCallout">
            <a:avLst>
              <a:gd name="adj1" fmla="val 47251"/>
              <a:gd name="adj2" fmla="val 47578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 anchorCtr="1"/>
          <a:lstStyle/>
          <a:p>
            <a:pPr algn="ctr"/>
            <a:r>
              <a:rPr lang="cs-CZ" sz="3600" b="1"/>
              <a:t>Nejdříve si zopakujeme rozdělení úsečky na stejné části. Ukážeme si to na příkladu rozdělení na tři stejné části. 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7864928D-57B8-489D-95AA-07ECD216C9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92696"/>
          </a:xfrm>
          <a:prstGeom prst="rect">
            <a:avLst/>
          </a:prstGeom>
          <a:solidFill>
            <a:srgbClr val="00B0F0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cs-CZ" sz="3600" b="1" dirty="0">
                <a:latin typeface="Arial" charset="0"/>
              </a:rPr>
              <a:t>Rozdělení na stejné části</a:t>
            </a:r>
            <a:endParaRPr lang="cs-CZ" sz="36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77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31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1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213" y="1069975"/>
            <a:ext cx="7848600" cy="4951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50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4213" y="1069975"/>
            <a:ext cx="7848600" cy="4951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51" name="Picture 1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4213" y="1069975"/>
            <a:ext cx="7848600" cy="4951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5" name="Rectangle 6"/>
          <p:cNvSpPr>
            <a:spLocks noChangeArrowheads="1"/>
          </p:cNvSpPr>
          <p:nvPr/>
        </p:nvSpPr>
        <p:spPr bwMode="auto">
          <a:xfrm>
            <a:off x="584200" y="706438"/>
            <a:ext cx="8135938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b="1">
                <a:solidFill>
                  <a:srgbClr val="284C6A"/>
                </a:solidFill>
                <a:latin typeface="Trebuchet MS" pitchFamily="34" charset="0"/>
              </a:rPr>
              <a:t>Příklad: Rozdělte úsečku AB v poměru 2:3.</a:t>
            </a:r>
          </a:p>
        </p:txBody>
      </p:sp>
      <p:sp>
        <p:nvSpPr>
          <p:cNvPr id="112648" name="Rectangle 8"/>
          <p:cNvSpPr>
            <a:spLocks noChangeArrowheads="1"/>
          </p:cNvSpPr>
          <p:nvPr/>
        </p:nvSpPr>
        <p:spPr bwMode="auto">
          <a:xfrm>
            <a:off x="611188" y="6007100"/>
            <a:ext cx="8135937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b="1">
                <a:solidFill>
                  <a:srgbClr val="FF0000"/>
                </a:solidFill>
                <a:latin typeface="Trebuchet MS" pitchFamily="34" charset="0"/>
              </a:rPr>
              <a:t>3) Na polopřímce, pomocném rameni, si zvolíme stupnici </a:t>
            </a:r>
            <a:r>
              <a:rPr lang="cs-CZ" sz="1400" b="1">
                <a:solidFill>
                  <a:srgbClr val="FF0000"/>
                </a:solidFill>
                <a:latin typeface="Trebuchet MS" pitchFamily="34" charset="0"/>
              </a:rPr>
              <a:t>(většinou </a:t>
            </a:r>
            <a:br>
              <a:rPr lang="cs-CZ" sz="1400" b="1">
                <a:solidFill>
                  <a:srgbClr val="FF0000"/>
                </a:solidFill>
                <a:latin typeface="Trebuchet MS" pitchFamily="34" charset="0"/>
              </a:rPr>
            </a:br>
            <a:r>
              <a:rPr lang="cs-CZ" sz="1400" b="1">
                <a:solidFill>
                  <a:srgbClr val="FF0000"/>
                </a:solidFill>
                <a:latin typeface="Trebuchet MS" pitchFamily="34" charset="0"/>
              </a:rPr>
              <a:t>      1 dílek = 1 cm nebo 0,5 cm)</a:t>
            </a:r>
            <a:r>
              <a:rPr lang="cs-CZ" b="1">
                <a:solidFill>
                  <a:srgbClr val="FF0000"/>
                </a:solidFill>
                <a:latin typeface="Trebuchet MS" pitchFamily="34" charset="0"/>
              </a:rPr>
              <a:t> podle kružítka či pravítka.</a:t>
            </a:r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11A8A77C-2A2A-4A06-8B07-3BC9DCCDDE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92696"/>
          </a:xfrm>
          <a:prstGeom prst="rect">
            <a:avLst/>
          </a:prstGeom>
          <a:solidFill>
            <a:srgbClr val="00B0F0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cs-CZ" sz="3600" b="1" dirty="0">
                <a:latin typeface="Arial" charset="0"/>
              </a:rPr>
              <a:t>Ještě jednou celý postup</a:t>
            </a:r>
            <a:endParaRPr lang="cs-CZ" sz="36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2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2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2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5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213" y="1069975"/>
            <a:ext cx="7848600" cy="4951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3674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4213" y="1069975"/>
            <a:ext cx="7848600" cy="4951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3675" name="Picture 1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4213" y="1069975"/>
            <a:ext cx="7848600" cy="4951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3676" name="Picture 1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4213" y="1069975"/>
            <a:ext cx="7848600" cy="4951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3677" name="Picture 1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4213" y="1069975"/>
            <a:ext cx="7848600" cy="4951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3678" name="Picture 1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84213" y="1069975"/>
            <a:ext cx="7848600" cy="4951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3679" name="Picture 15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84213" y="1069975"/>
            <a:ext cx="7848600" cy="4951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3680" name="Picture 16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84213" y="1069975"/>
            <a:ext cx="7848600" cy="4951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3681" name="Picture 17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84213" y="1069975"/>
            <a:ext cx="7848600" cy="4951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65" name="Rectangle 7"/>
          <p:cNvSpPr>
            <a:spLocks noChangeArrowheads="1"/>
          </p:cNvSpPr>
          <p:nvPr/>
        </p:nvSpPr>
        <p:spPr bwMode="auto">
          <a:xfrm>
            <a:off x="584200" y="706438"/>
            <a:ext cx="8135938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b="1">
                <a:solidFill>
                  <a:srgbClr val="284C6A"/>
                </a:solidFill>
                <a:latin typeface="Trebuchet MS" pitchFamily="34" charset="0"/>
              </a:rPr>
              <a:t>Příklad: Rozdělte úsečku AB v poměru 2:3.</a:t>
            </a:r>
          </a:p>
        </p:txBody>
      </p:sp>
      <p:sp>
        <p:nvSpPr>
          <p:cNvPr id="113673" name="Rectangle 9"/>
          <p:cNvSpPr>
            <a:spLocks noChangeArrowheads="1"/>
          </p:cNvSpPr>
          <p:nvPr/>
        </p:nvSpPr>
        <p:spPr bwMode="auto">
          <a:xfrm>
            <a:off x="611188" y="6007100"/>
            <a:ext cx="8135937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b="1">
                <a:solidFill>
                  <a:srgbClr val="FF0000"/>
                </a:solidFill>
                <a:latin typeface="Trebuchet MS" pitchFamily="34" charset="0"/>
              </a:rPr>
              <a:t>4) Naneseme takový počet dílků, na který danou úsečku máme rozdělit</a:t>
            </a:r>
            <a:br>
              <a:rPr lang="cs-CZ" b="1">
                <a:solidFill>
                  <a:srgbClr val="FF0000"/>
                </a:solidFill>
                <a:latin typeface="Trebuchet MS" pitchFamily="34" charset="0"/>
              </a:rPr>
            </a:br>
            <a:r>
              <a:rPr lang="cs-CZ" b="1">
                <a:solidFill>
                  <a:srgbClr val="FF0000"/>
                </a:solidFill>
                <a:latin typeface="Trebuchet MS" pitchFamily="34" charset="0"/>
              </a:rPr>
              <a:t>    </a:t>
            </a:r>
            <a:r>
              <a:rPr lang="cs-CZ" sz="1400" b="1">
                <a:solidFill>
                  <a:srgbClr val="FF0000"/>
                </a:solidFill>
                <a:latin typeface="Trebuchet MS" pitchFamily="34" charset="0"/>
              </a:rPr>
              <a:t>(2 + 3 = 5)</a:t>
            </a:r>
            <a:r>
              <a:rPr lang="cs-CZ" b="1">
                <a:solidFill>
                  <a:srgbClr val="FF0000"/>
                </a:solidFill>
                <a:latin typeface="Trebuchet MS" pitchFamily="34" charset="0"/>
              </a:rPr>
              <a:t>.</a:t>
            </a:r>
          </a:p>
        </p:txBody>
      </p:sp>
      <p:sp>
        <p:nvSpPr>
          <p:cNvPr id="17" name="Rectangle 3">
            <a:extLst>
              <a:ext uri="{FF2B5EF4-FFF2-40B4-BE49-F238E27FC236}">
                <a16:creationId xmlns:a16="http://schemas.microsoft.com/office/drawing/2014/main" id="{D79F3F0C-B479-49D7-BEA1-BCE3E7EF14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92696"/>
          </a:xfrm>
          <a:prstGeom prst="rect">
            <a:avLst/>
          </a:prstGeom>
          <a:solidFill>
            <a:srgbClr val="00B0F0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cs-CZ" sz="3600" b="1" dirty="0">
                <a:latin typeface="Arial" charset="0"/>
              </a:rPr>
              <a:t>Ještě jednou celý postup</a:t>
            </a:r>
            <a:endParaRPr lang="cs-CZ" sz="36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3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3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13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13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13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13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13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13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13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7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9" name="Picture 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213" y="1069975"/>
            <a:ext cx="7848600" cy="4951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4704" name="Picture 1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4213" y="1069975"/>
            <a:ext cx="7848600" cy="4951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2" name="Rectangle 13"/>
          <p:cNvSpPr>
            <a:spLocks noChangeArrowheads="1"/>
          </p:cNvSpPr>
          <p:nvPr/>
        </p:nvSpPr>
        <p:spPr bwMode="auto">
          <a:xfrm>
            <a:off x="584200" y="706438"/>
            <a:ext cx="8135938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b="1">
                <a:solidFill>
                  <a:srgbClr val="284C6A"/>
                </a:solidFill>
                <a:latin typeface="Trebuchet MS" pitchFamily="34" charset="0"/>
              </a:rPr>
              <a:t>Příklad: Rozdělte úsečku AB v poměru 2:3.</a:t>
            </a:r>
          </a:p>
        </p:txBody>
      </p:sp>
      <p:sp>
        <p:nvSpPr>
          <p:cNvPr id="114703" name="Rectangle 15"/>
          <p:cNvSpPr>
            <a:spLocks noChangeArrowheads="1"/>
          </p:cNvSpPr>
          <p:nvPr/>
        </p:nvSpPr>
        <p:spPr bwMode="auto">
          <a:xfrm>
            <a:off x="611188" y="6092825"/>
            <a:ext cx="8135937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b="1">
                <a:solidFill>
                  <a:srgbClr val="FF0000"/>
                </a:solidFill>
                <a:latin typeface="Trebuchet MS" pitchFamily="34" charset="0"/>
              </a:rPr>
              <a:t>5) Poslední „díl“ spojíme s druhým krajním bodem úsečky </a:t>
            </a:r>
            <a:r>
              <a:rPr lang="cs-CZ" sz="1400" b="1">
                <a:solidFill>
                  <a:srgbClr val="FF0000"/>
                </a:solidFill>
                <a:latin typeface="Trebuchet MS" pitchFamily="34" charset="0"/>
              </a:rPr>
              <a:t>(s bodem </a:t>
            </a:r>
            <a:r>
              <a:rPr lang="cs-CZ" sz="1400" b="1" i="1">
                <a:solidFill>
                  <a:srgbClr val="FF0000"/>
                </a:solidFill>
                <a:latin typeface="Trebuchet MS" pitchFamily="34" charset="0"/>
              </a:rPr>
              <a:t>B</a:t>
            </a:r>
            <a:r>
              <a:rPr lang="cs-CZ" sz="1400" b="1">
                <a:solidFill>
                  <a:srgbClr val="FF0000"/>
                </a:solidFill>
                <a:latin typeface="Trebuchet MS" pitchFamily="34" charset="0"/>
              </a:rPr>
              <a:t>)</a:t>
            </a:r>
            <a:r>
              <a:rPr lang="cs-CZ" b="1">
                <a:solidFill>
                  <a:srgbClr val="FF0000"/>
                </a:solidFill>
                <a:latin typeface="Trebuchet MS" pitchFamily="34" charset="0"/>
              </a:rPr>
              <a:t>.</a:t>
            </a: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CFBA5DA0-5FCC-46A1-B12A-4CEB94E5A8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92696"/>
          </a:xfrm>
          <a:prstGeom prst="rect">
            <a:avLst/>
          </a:prstGeom>
          <a:solidFill>
            <a:srgbClr val="00B0F0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cs-CZ" sz="3600" b="1" dirty="0">
                <a:latin typeface="Arial" charset="0"/>
              </a:rPr>
              <a:t>Ještě jednou celý postup</a:t>
            </a:r>
            <a:endParaRPr lang="cs-CZ" sz="36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4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4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70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213" y="1069975"/>
            <a:ext cx="7848600" cy="4951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5721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4213" y="1069975"/>
            <a:ext cx="7848600" cy="4951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584200" y="706438"/>
            <a:ext cx="8135938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b="1">
                <a:solidFill>
                  <a:srgbClr val="284C6A"/>
                </a:solidFill>
                <a:latin typeface="Trebuchet MS" pitchFamily="34" charset="0"/>
              </a:rPr>
              <a:t>Příklad: Rozdělte úsečku AB v poměru 2:3.</a:t>
            </a:r>
          </a:p>
        </p:txBody>
      </p:sp>
      <p:sp>
        <p:nvSpPr>
          <p:cNvPr id="115720" name="Rectangle 8"/>
          <p:cNvSpPr>
            <a:spLocks noChangeArrowheads="1"/>
          </p:cNvSpPr>
          <p:nvPr/>
        </p:nvSpPr>
        <p:spPr bwMode="auto">
          <a:xfrm>
            <a:off x="611188" y="5819775"/>
            <a:ext cx="8135937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b="1">
                <a:solidFill>
                  <a:srgbClr val="FF0000"/>
                </a:solidFill>
                <a:latin typeface="Trebuchet MS" pitchFamily="34" charset="0"/>
              </a:rPr>
              <a:t>6) Podíváme se, kolik dílů má mít první část rozdělené úsečky, a z tohoto</a:t>
            </a:r>
            <a:br>
              <a:rPr lang="cs-CZ" b="1">
                <a:solidFill>
                  <a:srgbClr val="FF0000"/>
                </a:solidFill>
                <a:latin typeface="Trebuchet MS" pitchFamily="34" charset="0"/>
              </a:rPr>
            </a:br>
            <a:r>
              <a:rPr lang="cs-CZ" b="1">
                <a:solidFill>
                  <a:srgbClr val="FF0000"/>
                </a:solidFill>
                <a:latin typeface="Trebuchet MS" pitchFamily="34" charset="0"/>
              </a:rPr>
              <a:t>    dílu vedeme rovnoběžku s přímkou sestrojenou v předcházejícím</a:t>
            </a:r>
            <a:br>
              <a:rPr lang="cs-CZ" b="1">
                <a:solidFill>
                  <a:srgbClr val="FF0000"/>
                </a:solidFill>
                <a:latin typeface="Trebuchet MS" pitchFamily="34" charset="0"/>
              </a:rPr>
            </a:br>
            <a:r>
              <a:rPr lang="cs-CZ" b="1">
                <a:solidFill>
                  <a:srgbClr val="FF0000"/>
                </a:solidFill>
                <a:latin typeface="Trebuchet MS" pitchFamily="34" charset="0"/>
              </a:rPr>
              <a:t>    bodě. </a:t>
            </a: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A7D412B3-1E50-4CC9-A964-0BB76FA3B8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92696"/>
          </a:xfrm>
          <a:prstGeom prst="rect">
            <a:avLst/>
          </a:prstGeom>
          <a:solidFill>
            <a:srgbClr val="00B0F0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cs-CZ" sz="3600" b="1" dirty="0">
                <a:latin typeface="Arial" charset="0"/>
              </a:rPr>
              <a:t>Ještě jednou celý postup</a:t>
            </a:r>
            <a:endParaRPr lang="cs-CZ" sz="36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5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5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20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213" y="1069975"/>
            <a:ext cx="7848600" cy="4951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6745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4213" y="1069975"/>
            <a:ext cx="7848600" cy="4951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584200" y="706438"/>
            <a:ext cx="8135938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b="1">
                <a:solidFill>
                  <a:srgbClr val="284C6A"/>
                </a:solidFill>
                <a:latin typeface="Trebuchet MS" pitchFamily="34" charset="0"/>
              </a:rPr>
              <a:t>Příklad: Rozdělte úsečku AB v poměru 2:3.</a:t>
            </a:r>
          </a:p>
        </p:txBody>
      </p:sp>
      <p:sp>
        <p:nvSpPr>
          <p:cNvPr id="116744" name="Rectangle 8"/>
          <p:cNvSpPr>
            <a:spLocks noChangeArrowheads="1"/>
          </p:cNvSpPr>
          <p:nvPr/>
        </p:nvSpPr>
        <p:spPr bwMode="auto">
          <a:xfrm>
            <a:off x="611188" y="5992813"/>
            <a:ext cx="8135937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b="1">
                <a:solidFill>
                  <a:srgbClr val="FF0000"/>
                </a:solidFill>
                <a:latin typeface="Trebuchet MS" pitchFamily="34" charset="0"/>
              </a:rPr>
              <a:t>7) Průsečík této rovnoběžky a zadané úsečky je bod, který ji rozdělí </a:t>
            </a:r>
            <a:br>
              <a:rPr lang="cs-CZ" b="1">
                <a:solidFill>
                  <a:srgbClr val="FF0000"/>
                </a:solidFill>
                <a:latin typeface="Trebuchet MS" pitchFamily="34" charset="0"/>
              </a:rPr>
            </a:br>
            <a:r>
              <a:rPr lang="cs-CZ" b="1">
                <a:solidFill>
                  <a:srgbClr val="FF0000"/>
                </a:solidFill>
                <a:latin typeface="Trebuchet MS" pitchFamily="34" charset="0"/>
              </a:rPr>
              <a:t>    v daném poměru. </a:t>
            </a: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91038D93-E5F0-48C0-9530-8229C62A97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92696"/>
          </a:xfrm>
          <a:prstGeom prst="rect">
            <a:avLst/>
          </a:prstGeom>
          <a:solidFill>
            <a:srgbClr val="00B0F0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cs-CZ" sz="3600" b="1" dirty="0">
                <a:latin typeface="Arial" charset="0"/>
              </a:rPr>
              <a:t>Ještě jednou celý postup</a:t>
            </a:r>
            <a:endParaRPr lang="cs-CZ" sz="36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6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6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4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6"/>
          <p:cNvSpPr>
            <a:spLocks noChangeArrowheads="1"/>
          </p:cNvSpPr>
          <p:nvPr/>
        </p:nvSpPr>
        <p:spPr bwMode="auto">
          <a:xfrm>
            <a:off x="251520" y="706438"/>
            <a:ext cx="864096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400" b="1" dirty="0">
                <a:solidFill>
                  <a:srgbClr val="284C6A"/>
                </a:solidFill>
                <a:latin typeface="Trebuchet MS" pitchFamily="34" charset="0"/>
              </a:rPr>
              <a:t>Příklad č. 1: Rozdělte úsečku </a:t>
            </a:r>
            <a:r>
              <a:rPr lang="cs-CZ" sz="2400" b="1" dirty="0">
                <a:solidFill>
                  <a:srgbClr val="284C6A"/>
                </a:solidFill>
                <a:latin typeface="Trebuchet MS" pitchFamily="34" charset="0"/>
                <a:sym typeface="Symbol" pitchFamily="18" charset="2"/>
              </a:rPr>
              <a:t></a:t>
            </a:r>
            <a:r>
              <a:rPr lang="cs-CZ" sz="2400" b="1" dirty="0">
                <a:solidFill>
                  <a:srgbClr val="284C6A"/>
                </a:solidFill>
                <a:latin typeface="Trebuchet MS" pitchFamily="34" charset="0"/>
              </a:rPr>
              <a:t>AB</a:t>
            </a:r>
            <a:r>
              <a:rPr lang="cs-CZ" sz="2400" b="1" dirty="0">
                <a:solidFill>
                  <a:srgbClr val="284C6A"/>
                </a:solidFill>
                <a:latin typeface="Trebuchet MS" pitchFamily="34" charset="0"/>
                <a:sym typeface="Symbol" pitchFamily="18" charset="2"/>
              </a:rPr>
              <a:t> = 11 cm</a:t>
            </a:r>
            <a:r>
              <a:rPr lang="cs-CZ" sz="2400" b="1" dirty="0">
                <a:solidFill>
                  <a:srgbClr val="284C6A"/>
                </a:solidFill>
                <a:latin typeface="Trebuchet MS" pitchFamily="34" charset="0"/>
              </a:rPr>
              <a:t> v poměru 4:3.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5F0E4162-35E6-4F01-BAC6-0FF94841D5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92696"/>
          </a:xfrm>
          <a:prstGeom prst="rect">
            <a:avLst/>
          </a:prstGeom>
          <a:solidFill>
            <a:srgbClr val="00B0F0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cs-CZ" sz="3600" b="1" dirty="0">
                <a:latin typeface="Arial" charset="0"/>
              </a:rPr>
              <a:t>Příklady k procvičení</a:t>
            </a:r>
            <a:endParaRPr lang="cs-CZ" sz="36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Trebuchet MS" pitchFamily="34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251520" y="706438"/>
            <a:ext cx="8712968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400" b="1" dirty="0">
                <a:solidFill>
                  <a:srgbClr val="284C6A"/>
                </a:solidFill>
                <a:latin typeface="Trebuchet MS" pitchFamily="34" charset="0"/>
              </a:rPr>
              <a:t>Příklad č. 2: Rozdělte úsečku </a:t>
            </a:r>
            <a:r>
              <a:rPr lang="cs-CZ" sz="2400" b="1" dirty="0">
                <a:solidFill>
                  <a:srgbClr val="284C6A"/>
                </a:solidFill>
                <a:latin typeface="Trebuchet MS" pitchFamily="34" charset="0"/>
                <a:sym typeface="Symbol" pitchFamily="18" charset="2"/>
              </a:rPr>
              <a:t></a:t>
            </a:r>
            <a:r>
              <a:rPr lang="cs-CZ" sz="2400" b="1" dirty="0">
                <a:solidFill>
                  <a:srgbClr val="284C6A"/>
                </a:solidFill>
                <a:latin typeface="Trebuchet MS" pitchFamily="34" charset="0"/>
              </a:rPr>
              <a:t>XY</a:t>
            </a:r>
            <a:r>
              <a:rPr lang="cs-CZ" sz="2400" b="1" dirty="0">
                <a:solidFill>
                  <a:srgbClr val="284C6A"/>
                </a:solidFill>
                <a:latin typeface="Trebuchet MS" pitchFamily="34" charset="0"/>
                <a:sym typeface="Symbol" pitchFamily="18" charset="2"/>
              </a:rPr>
              <a:t> = 15 cm</a:t>
            </a:r>
            <a:r>
              <a:rPr lang="cs-CZ" sz="2400" b="1" dirty="0">
                <a:solidFill>
                  <a:srgbClr val="284C6A"/>
                </a:solidFill>
                <a:latin typeface="Trebuchet MS" pitchFamily="34" charset="0"/>
              </a:rPr>
              <a:t> v poměru 2:5.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4AFFE6C6-F10B-4B01-A1C6-29B687DB6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92696"/>
          </a:xfrm>
          <a:prstGeom prst="rect">
            <a:avLst/>
          </a:prstGeom>
          <a:solidFill>
            <a:srgbClr val="00B0F0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cs-CZ" sz="3600" b="1" dirty="0">
                <a:latin typeface="Arial" charset="0"/>
              </a:rPr>
              <a:t>Příklady k procvičení</a:t>
            </a:r>
            <a:endParaRPr lang="cs-CZ" sz="36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Trebuchet MS" pitchFamily="34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251520" y="706438"/>
            <a:ext cx="8712968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400" b="1" dirty="0">
                <a:solidFill>
                  <a:srgbClr val="284C6A"/>
                </a:solidFill>
                <a:latin typeface="Trebuchet MS" pitchFamily="34" charset="0"/>
              </a:rPr>
              <a:t>Příklad č. 3: Rozdělte úsečku </a:t>
            </a:r>
            <a:r>
              <a:rPr lang="cs-CZ" sz="2400" b="1" dirty="0">
                <a:solidFill>
                  <a:srgbClr val="284C6A"/>
                </a:solidFill>
                <a:latin typeface="Trebuchet MS" pitchFamily="34" charset="0"/>
                <a:sym typeface="Symbol" pitchFamily="18" charset="2"/>
              </a:rPr>
              <a:t></a:t>
            </a:r>
            <a:r>
              <a:rPr lang="cs-CZ" sz="2400" b="1" dirty="0">
                <a:solidFill>
                  <a:srgbClr val="284C6A"/>
                </a:solidFill>
                <a:latin typeface="Trebuchet MS" pitchFamily="34" charset="0"/>
              </a:rPr>
              <a:t>OP</a:t>
            </a:r>
            <a:r>
              <a:rPr lang="cs-CZ" sz="2400" b="1" dirty="0">
                <a:solidFill>
                  <a:srgbClr val="284C6A"/>
                </a:solidFill>
                <a:latin typeface="Trebuchet MS" pitchFamily="34" charset="0"/>
                <a:sym typeface="Symbol" pitchFamily="18" charset="2"/>
              </a:rPr>
              <a:t> = 145 mm</a:t>
            </a:r>
            <a:r>
              <a:rPr lang="cs-CZ" sz="2400" b="1" dirty="0">
                <a:solidFill>
                  <a:srgbClr val="284C6A"/>
                </a:solidFill>
                <a:latin typeface="Trebuchet MS" pitchFamily="34" charset="0"/>
              </a:rPr>
              <a:t> v poměru 7:3.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EA65A9D0-7816-4B38-9511-D805A6C120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92696"/>
          </a:xfrm>
          <a:prstGeom prst="rect">
            <a:avLst/>
          </a:prstGeom>
          <a:solidFill>
            <a:srgbClr val="00B0F0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cs-CZ" sz="3600" b="1" dirty="0">
                <a:latin typeface="Arial" charset="0"/>
              </a:rPr>
              <a:t>Příklady k procvičení</a:t>
            </a:r>
            <a:endParaRPr lang="cs-CZ" sz="36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Trebuchet MS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8675" y="1062038"/>
            <a:ext cx="7704138" cy="507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429" name="AutoShape 5"/>
          <p:cNvSpPr>
            <a:spLocks noChangeArrowheads="1"/>
          </p:cNvSpPr>
          <p:nvPr/>
        </p:nvSpPr>
        <p:spPr bwMode="auto">
          <a:xfrm>
            <a:off x="1116013" y="4437063"/>
            <a:ext cx="2735262" cy="1584325"/>
          </a:xfrm>
          <a:prstGeom prst="cloudCallout">
            <a:avLst>
              <a:gd name="adj1" fmla="val 72519"/>
              <a:gd name="adj2" fmla="val -166935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 anchorCtr="1"/>
          <a:lstStyle/>
          <a:p>
            <a:pPr algn="ctr"/>
            <a:r>
              <a:rPr lang="cs-CZ" sz="1600" b="1">
                <a:latin typeface="Trebuchet MS" pitchFamily="34" charset="0"/>
              </a:rPr>
              <a:t>Mějme danou úsečku AB.</a:t>
            </a:r>
            <a:endParaRPr lang="cs-CZ" sz="1600" b="1" i="1">
              <a:latin typeface="Trebuchet MS" pitchFamily="34" charset="0"/>
              <a:sym typeface="Symbol" pitchFamily="18" charset="2"/>
            </a:endParaRPr>
          </a:p>
        </p:txBody>
      </p:sp>
      <p:pic>
        <p:nvPicPr>
          <p:cNvPr id="103430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088" y="1066800"/>
            <a:ext cx="7704137" cy="507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431" name="AutoShape 7"/>
          <p:cNvSpPr>
            <a:spLocks noChangeArrowheads="1"/>
          </p:cNvSpPr>
          <p:nvPr/>
        </p:nvSpPr>
        <p:spPr bwMode="auto">
          <a:xfrm>
            <a:off x="251520" y="4437063"/>
            <a:ext cx="4608512" cy="2304305"/>
          </a:xfrm>
          <a:prstGeom prst="cloudCallout">
            <a:avLst>
              <a:gd name="adj1" fmla="val 829"/>
              <a:gd name="adj2" fmla="val -126366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 anchorCtr="1"/>
          <a:lstStyle/>
          <a:p>
            <a:pPr algn="ctr"/>
            <a:r>
              <a:rPr lang="cs-CZ" sz="2000" b="1" dirty="0">
                <a:latin typeface="Trebuchet MS" pitchFamily="34" charset="0"/>
              </a:rPr>
              <a:t>Sestrojíme polopřímku </a:t>
            </a:r>
          </a:p>
          <a:p>
            <a:pPr algn="ctr"/>
            <a:r>
              <a:rPr lang="cs-CZ" sz="2000" b="1" dirty="0">
                <a:latin typeface="Trebuchet MS" pitchFamily="34" charset="0"/>
              </a:rPr>
              <a:t>z krajního bodu </a:t>
            </a:r>
            <a:r>
              <a:rPr lang="cs-CZ" sz="2000" b="1" i="1" dirty="0">
                <a:latin typeface="Trebuchet MS" pitchFamily="34" charset="0"/>
              </a:rPr>
              <a:t>A</a:t>
            </a:r>
            <a:r>
              <a:rPr lang="cs-CZ" sz="2000" b="1" dirty="0">
                <a:latin typeface="Trebuchet MS" pitchFamily="34" charset="0"/>
              </a:rPr>
              <a:t> pod úhlem přibližně 45°.</a:t>
            </a:r>
            <a:endParaRPr lang="cs-CZ" sz="2000" b="1" i="1" dirty="0">
              <a:latin typeface="Trebuchet MS" pitchFamily="34" charset="0"/>
              <a:sym typeface="Symbol" pitchFamily="18" charset="2"/>
            </a:endParaRP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AD215422-BC0E-4EAA-9A77-8632F76449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92696"/>
          </a:xfrm>
          <a:prstGeom prst="rect">
            <a:avLst/>
          </a:prstGeom>
          <a:solidFill>
            <a:srgbClr val="00B0F0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cs-CZ" sz="3600" b="1" dirty="0">
                <a:latin typeface="Arial" charset="0"/>
              </a:rPr>
              <a:t>Rozdělení na tři stejné části</a:t>
            </a:r>
            <a:endParaRPr lang="cs-CZ" sz="36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3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03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03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03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9" grpId="0" animBg="1"/>
      <p:bldP spid="10343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088" y="1066800"/>
            <a:ext cx="7704137" cy="507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4216" name="AutoShape 8"/>
          <p:cNvSpPr>
            <a:spLocks noChangeArrowheads="1"/>
          </p:cNvSpPr>
          <p:nvPr/>
        </p:nvSpPr>
        <p:spPr bwMode="auto">
          <a:xfrm>
            <a:off x="642938" y="4714875"/>
            <a:ext cx="2879725" cy="1800225"/>
          </a:xfrm>
          <a:prstGeom prst="cloudCallout">
            <a:avLst>
              <a:gd name="adj1" fmla="val 829"/>
              <a:gd name="adj2" fmla="val -126366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 anchorCtr="1"/>
          <a:lstStyle/>
          <a:p>
            <a:pPr algn="ctr"/>
            <a:r>
              <a:rPr lang="cs-CZ" sz="1600" b="1">
                <a:latin typeface="Trebuchet MS" pitchFamily="34" charset="0"/>
              </a:rPr>
              <a:t>Na polopřímce </a:t>
            </a:r>
            <a:r>
              <a:rPr lang="cs-CZ" sz="1600" b="1" i="1">
                <a:latin typeface="Trebuchet MS" pitchFamily="34" charset="0"/>
              </a:rPr>
              <a:t>AZ</a:t>
            </a:r>
            <a:r>
              <a:rPr lang="cs-CZ" sz="1600" b="1">
                <a:latin typeface="Trebuchet MS" pitchFamily="34" charset="0"/>
              </a:rPr>
              <a:t> sestrojíme tři stejné dílky.</a:t>
            </a:r>
            <a:endParaRPr lang="cs-CZ" sz="1600" b="1" i="1">
              <a:latin typeface="Trebuchet MS" pitchFamily="34" charset="0"/>
              <a:sym typeface="Symbol" pitchFamily="18" charset="2"/>
            </a:endParaRPr>
          </a:p>
        </p:txBody>
      </p:sp>
      <p:pic>
        <p:nvPicPr>
          <p:cNvPr id="94218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8675" y="1062038"/>
            <a:ext cx="7704138" cy="507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4219" name="Picture 1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8675" y="1062038"/>
            <a:ext cx="7704138" cy="507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4220" name="Picture 1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28675" y="1062038"/>
            <a:ext cx="7704138" cy="507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4221" name="Picture 1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28675" y="1062038"/>
            <a:ext cx="7704138" cy="507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4222" name="Picture 1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28675" y="1062038"/>
            <a:ext cx="7704138" cy="507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4223" name="Picture 15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28675" y="1062038"/>
            <a:ext cx="7704138" cy="507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3">
            <a:extLst>
              <a:ext uri="{FF2B5EF4-FFF2-40B4-BE49-F238E27FC236}">
                <a16:creationId xmlns:a16="http://schemas.microsoft.com/office/drawing/2014/main" id="{59A635C8-A9C4-4E28-A182-D72EAE4EC9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92696"/>
          </a:xfrm>
          <a:prstGeom prst="rect">
            <a:avLst/>
          </a:prstGeom>
          <a:solidFill>
            <a:srgbClr val="00B0F0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cs-CZ" sz="3600" b="1" dirty="0">
                <a:latin typeface="Arial" charset="0"/>
              </a:rPr>
              <a:t>Rozdělení na tři stejné části</a:t>
            </a:r>
            <a:endParaRPr lang="cs-CZ" sz="36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4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942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94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94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94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94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94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94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6" grpId="0" animBg="1"/>
      <p:bldP spid="94216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8675" y="1062038"/>
            <a:ext cx="7704138" cy="507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5237" name="AutoShape 5"/>
          <p:cNvSpPr>
            <a:spLocks noChangeArrowheads="1"/>
          </p:cNvSpPr>
          <p:nvPr/>
        </p:nvSpPr>
        <p:spPr bwMode="auto">
          <a:xfrm>
            <a:off x="323850" y="4579938"/>
            <a:ext cx="3095625" cy="1944687"/>
          </a:xfrm>
          <a:prstGeom prst="cloudCallout">
            <a:avLst>
              <a:gd name="adj1" fmla="val 47282"/>
              <a:gd name="adj2" fmla="val -96120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 anchorCtr="1"/>
          <a:lstStyle/>
          <a:p>
            <a:pPr algn="ctr"/>
            <a:r>
              <a:rPr lang="cs-CZ" sz="1600" b="1">
                <a:latin typeface="Trebuchet MS" pitchFamily="34" charset="0"/>
              </a:rPr>
              <a:t>Máme tedy tři stejné dílky </a:t>
            </a:r>
            <a:r>
              <a:rPr lang="cs-CZ" sz="1600" b="1" i="1">
                <a:latin typeface="Trebuchet MS" pitchFamily="34" charset="0"/>
              </a:rPr>
              <a:t>AY</a:t>
            </a:r>
            <a:r>
              <a:rPr lang="cs-CZ" sz="1600" b="1" i="1" baseline="-25000">
                <a:latin typeface="Trebuchet MS" pitchFamily="34" charset="0"/>
              </a:rPr>
              <a:t>1</a:t>
            </a:r>
            <a:r>
              <a:rPr lang="cs-CZ" sz="1600" b="1">
                <a:latin typeface="Trebuchet MS" pitchFamily="34" charset="0"/>
              </a:rPr>
              <a:t>, </a:t>
            </a:r>
            <a:r>
              <a:rPr lang="cs-CZ" sz="1600" b="1" i="1">
                <a:latin typeface="Trebuchet MS" pitchFamily="34" charset="0"/>
              </a:rPr>
              <a:t>Y</a:t>
            </a:r>
            <a:r>
              <a:rPr lang="cs-CZ" sz="1600" b="1" i="1" baseline="-25000">
                <a:latin typeface="Trebuchet MS" pitchFamily="34" charset="0"/>
              </a:rPr>
              <a:t>1</a:t>
            </a:r>
            <a:r>
              <a:rPr lang="cs-CZ" sz="1600" b="1" i="1">
                <a:latin typeface="Trebuchet MS" pitchFamily="34" charset="0"/>
              </a:rPr>
              <a:t>Y</a:t>
            </a:r>
            <a:r>
              <a:rPr lang="cs-CZ" sz="1600" b="1" i="1" baseline="-25000">
                <a:latin typeface="Trebuchet MS" pitchFamily="34" charset="0"/>
              </a:rPr>
              <a:t>2</a:t>
            </a:r>
            <a:r>
              <a:rPr lang="cs-CZ" sz="1600" b="1">
                <a:latin typeface="Trebuchet MS" pitchFamily="34" charset="0"/>
              </a:rPr>
              <a:t> a </a:t>
            </a:r>
            <a:r>
              <a:rPr lang="cs-CZ" sz="1600" b="1" i="1">
                <a:latin typeface="Trebuchet MS" pitchFamily="34" charset="0"/>
              </a:rPr>
              <a:t>Y</a:t>
            </a:r>
            <a:r>
              <a:rPr lang="cs-CZ" sz="1600" b="1" i="1" baseline="-25000">
                <a:latin typeface="Trebuchet MS" pitchFamily="34" charset="0"/>
              </a:rPr>
              <a:t>2</a:t>
            </a:r>
            <a:r>
              <a:rPr lang="cs-CZ" sz="1600" b="1" i="1">
                <a:latin typeface="Trebuchet MS" pitchFamily="34" charset="0"/>
              </a:rPr>
              <a:t>Y</a:t>
            </a:r>
            <a:r>
              <a:rPr lang="cs-CZ" sz="1600" b="1" i="1" baseline="-25000">
                <a:latin typeface="Trebuchet MS" pitchFamily="34" charset="0"/>
              </a:rPr>
              <a:t>3</a:t>
            </a:r>
            <a:r>
              <a:rPr lang="cs-CZ" sz="1600" b="1">
                <a:latin typeface="Trebuchet MS" pitchFamily="34" charset="0"/>
              </a:rPr>
              <a:t>. Spojíme nyní třetí z nich </a:t>
            </a:r>
            <a:r>
              <a:rPr lang="cs-CZ" sz="1600" b="1" i="1">
                <a:latin typeface="Trebuchet MS" pitchFamily="34" charset="0"/>
              </a:rPr>
              <a:t>Y</a:t>
            </a:r>
            <a:r>
              <a:rPr lang="cs-CZ" sz="1600" b="1" i="1" baseline="-25000">
                <a:latin typeface="Trebuchet MS" pitchFamily="34" charset="0"/>
              </a:rPr>
              <a:t>3</a:t>
            </a:r>
            <a:r>
              <a:rPr lang="cs-CZ" sz="1600" b="1">
                <a:latin typeface="Trebuchet MS" pitchFamily="34" charset="0"/>
              </a:rPr>
              <a:t> s bodem </a:t>
            </a:r>
            <a:r>
              <a:rPr lang="cs-CZ" sz="1600" b="1" i="1">
                <a:latin typeface="Trebuchet MS" pitchFamily="34" charset="0"/>
              </a:rPr>
              <a:t>B</a:t>
            </a:r>
            <a:r>
              <a:rPr lang="cs-CZ" sz="1600" b="1">
                <a:latin typeface="Trebuchet MS" pitchFamily="34" charset="0"/>
              </a:rPr>
              <a:t>.</a:t>
            </a:r>
          </a:p>
        </p:txBody>
      </p:sp>
      <p:pic>
        <p:nvPicPr>
          <p:cNvPr id="95244" name="Picture 1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8675" y="1062038"/>
            <a:ext cx="7704138" cy="507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3">
            <a:extLst>
              <a:ext uri="{FF2B5EF4-FFF2-40B4-BE49-F238E27FC236}">
                <a16:creationId xmlns:a16="http://schemas.microsoft.com/office/drawing/2014/main" id="{24A522F6-83E2-466A-A4F1-1B05B75950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92696"/>
          </a:xfrm>
          <a:prstGeom prst="rect">
            <a:avLst/>
          </a:prstGeom>
          <a:solidFill>
            <a:srgbClr val="00B0F0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cs-CZ" sz="3600" b="1" dirty="0">
                <a:latin typeface="Arial" charset="0"/>
              </a:rPr>
              <a:t>Rozdělení na tři stejné části</a:t>
            </a:r>
            <a:endParaRPr lang="cs-CZ" sz="36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5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952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95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7" grpId="0" animBg="1"/>
      <p:bldP spid="95237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8675" y="1062038"/>
            <a:ext cx="7704138" cy="507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6261" name="AutoShape 5"/>
          <p:cNvSpPr>
            <a:spLocks noChangeArrowheads="1"/>
          </p:cNvSpPr>
          <p:nvPr/>
        </p:nvSpPr>
        <p:spPr bwMode="auto">
          <a:xfrm>
            <a:off x="323850" y="4579938"/>
            <a:ext cx="3095625" cy="1944687"/>
          </a:xfrm>
          <a:prstGeom prst="cloudCallout">
            <a:avLst>
              <a:gd name="adj1" fmla="val 47282"/>
              <a:gd name="adj2" fmla="val -96120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 anchorCtr="1"/>
          <a:lstStyle/>
          <a:p>
            <a:pPr algn="ctr"/>
            <a:r>
              <a:rPr lang="cs-CZ" sz="1600" b="1">
                <a:latin typeface="Trebuchet MS" pitchFamily="34" charset="0"/>
              </a:rPr>
              <a:t>Nyní sestrojíme rovnoběžky </a:t>
            </a:r>
          </a:p>
          <a:p>
            <a:pPr algn="ctr"/>
            <a:r>
              <a:rPr lang="cs-CZ" sz="1600" b="1">
                <a:latin typeface="Trebuchet MS" pitchFamily="34" charset="0"/>
              </a:rPr>
              <a:t>s přímkou </a:t>
            </a:r>
            <a:r>
              <a:rPr lang="cs-CZ" sz="1600" b="1" i="1">
                <a:latin typeface="Trebuchet MS" pitchFamily="34" charset="0"/>
              </a:rPr>
              <a:t>f</a:t>
            </a:r>
            <a:r>
              <a:rPr lang="cs-CZ" sz="1600" b="1">
                <a:latin typeface="Trebuchet MS" pitchFamily="34" charset="0"/>
              </a:rPr>
              <a:t> procházející body </a:t>
            </a:r>
            <a:r>
              <a:rPr lang="cs-CZ" sz="1600" b="1" i="1">
                <a:latin typeface="Trebuchet MS" pitchFamily="34" charset="0"/>
              </a:rPr>
              <a:t>Y</a:t>
            </a:r>
            <a:r>
              <a:rPr lang="cs-CZ" sz="1600" b="1" i="1" baseline="-25000">
                <a:latin typeface="Trebuchet MS" pitchFamily="34" charset="0"/>
              </a:rPr>
              <a:t>2</a:t>
            </a:r>
            <a:r>
              <a:rPr lang="cs-CZ" sz="1600" b="1">
                <a:latin typeface="Trebuchet MS" pitchFamily="34" charset="0"/>
              </a:rPr>
              <a:t> a </a:t>
            </a:r>
            <a:r>
              <a:rPr lang="cs-CZ" sz="1600" b="1" i="1">
                <a:latin typeface="Trebuchet MS" pitchFamily="34" charset="0"/>
              </a:rPr>
              <a:t>Y</a:t>
            </a:r>
            <a:r>
              <a:rPr lang="cs-CZ" sz="1600" b="1" i="1" baseline="-25000">
                <a:latin typeface="Trebuchet MS" pitchFamily="34" charset="0"/>
              </a:rPr>
              <a:t>1</a:t>
            </a:r>
            <a:r>
              <a:rPr lang="cs-CZ" sz="1600" b="1">
                <a:latin typeface="Trebuchet MS" pitchFamily="34" charset="0"/>
              </a:rPr>
              <a:t>.</a:t>
            </a:r>
          </a:p>
        </p:txBody>
      </p:sp>
      <p:pic>
        <p:nvPicPr>
          <p:cNvPr id="96263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8675" y="1062038"/>
            <a:ext cx="7704138" cy="507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6264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8675" y="1062038"/>
            <a:ext cx="7704138" cy="507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6265" name="Picture 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28675" y="1062038"/>
            <a:ext cx="7704138" cy="507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6266" name="Picture 10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28675" y="1062038"/>
            <a:ext cx="7704138" cy="507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3">
            <a:extLst>
              <a:ext uri="{FF2B5EF4-FFF2-40B4-BE49-F238E27FC236}">
                <a16:creationId xmlns:a16="http://schemas.microsoft.com/office/drawing/2014/main" id="{653F38F3-782B-4322-B5B1-C61D18939B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92696"/>
          </a:xfrm>
          <a:prstGeom prst="rect">
            <a:avLst/>
          </a:prstGeom>
          <a:solidFill>
            <a:srgbClr val="00B0F0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cs-CZ" sz="3600" b="1" dirty="0">
                <a:latin typeface="Arial" charset="0"/>
              </a:rPr>
              <a:t>Rozdělení na tři stejné části</a:t>
            </a:r>
            <a:endParaRPr lang="cs-CZ" sz="36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6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962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96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96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96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96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61" grpId="0" animBg="1"/>
      <p:bldP spid="96261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8675" y="1062038"/>
            <a:ext cx="7704138" cy="507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7285" name="AutoShape 5"/>
          <p:cNvSpPr>
            <a:spLocks noChangeArrowheads="1"/>
          </p:cNvSpPr>
          <p:nvPr/>
        </p:nvSpPr>
        <p:spPr bwMode="auto">
          <a:xfrm>
            <a:off x="4859338" y="3789363"/>
            <a:ext cx="3816350" cy="2735262"/>
          </a:xfrm>
          <a:prstGeom prst="cloudCallout">
            <a:avLst>
              <a:gd name="adj1" fmla="val -37852"/>
              <a:gd name="adj2" fmla="val -96838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 anchorCtr="1"/>
          <a:lstStyle/>
          <a:p>
            <a:pPr algn="ctr"/>
            <a:r>
              <a:rPr lang="cs-CZ" sz="1600" b="1">
                <a:latin typeface="Trebuchet MS" pitchFamily="34" charset="0"/>
              </a:rPr>
              <a:t>V průsečíku rovnoběžek se zadanou úsečkou </a:t>
            </a:r>
            <a:r>
              <a:rPr lang="cs-CZ" sz="1600" b="1" i="1">
                <a:latin typeface="Trebuchet MS" pitchFamily="34" charset="0"/>
              </a:rPr>
              <a:t>AB</a:t>
            </a:r>
            <a:r>
              <a:rPr lang="cs-CZ" sz="1600" b="1">
                <a:latin typeface="Trebuchet MS" pitchFamily="34" charset="0"/>
              </a:rPr>
              <a:t> vznikly body </a:t>
            </a:r>
            <a:r>
              <a:rPr lang="cs-CZ" sz="1600" b="1" i="1">
                <a:latin typeface="Trebuchet MS" pitchFamily="34" charset="0"/>
              </a:rPr>
              <a:t>C</a:t>
            </a:r>
            <a:r>
              <a:rPr lang="cs-CZ" sz="1600" b="1">
                <a:latin typeface="Trebuchet MS" pitchFamily="34" charset="0"/>
              </a:rPr>
              <a:t> a </a:t>
            </a:r>
            <a:r>
              <a:rPr lang="cs-CZ" sz="1600" b="1" i="1">
                <a:latin typeface="Trebuchet MS" pitchFamily="34" charset="0"/>
              </a:rPr>
              <a:t>D</a:t>
            </a:r>
            <a:r>
              <a:rPr lang="cs-CZ" sz="1600" b="1">
                <a:latin typeface="Trebuchet MS" pitchFamily="34" charset="0"/>
              </a:rPr>
              <a:t>, které nám rozdělily danou úsečku na tři stejné části. </a:t>
            </a:r>
          </a:p>
          <a:p>
            <a:pPr algn="ctr"/>
            <a:r>
              <a:rPr lang="cs-CZ" sz="1600" b="1">
                <a:latin typeface="Trebuchet MS" pitchFamily="34" charset="0"/>
              </a:rPr>
              <a:t>Úkol byl splněn!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B70F7256-F849-428B-81BD-D58AA54202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92696"/>
          </a:xfrm>
          <a:prstGeom prst="rect">
            <a:avLst/>
          </a:prstGeom>
          <a:solidFill>
            <a:srgbClr val="00B0F0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cs-CZ" sz="3600" b="1" dirty="0">
                <a:latin typeface="Arial" charset="0"/>
              </a:rPr>
              <a:t>Rozdělení na tři stejné části</a:t>
            </a:r>
            <a:endParaRPr lang="cs-CZ" sz="36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7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972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5" grpId="0" animBg="1"/>
      <p:bldP spid="97285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3" name="AutoShape 5"/>
          <p:cNvSpPr>
            <a:spLocks noChangeArrowheads="1"/>
          </p:cNvSpPr>
          <p:nvPr/>
        </p:nvSpPr>
        <p:spPr bwMode="auto">
          <a:xfrm>
            <a:off x="107504" y="1052737"/>
            <a:ext cx="8928991" cy="5400600"/>
          </a:xfrm>
          <a:prstGeom prst="cloudCallout">
            <a:avLst>
              <a:gd name="adj1" fmla="val 45396"/>
              <a:gd name="adj2" fmla="val 46141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 anchorCtr="1"/>
          <a:lstStyle/>
          <a:p>
            <a:pPr algn="ctr"/>
            <a:r>
              <a:rPr lang="cs-CZ" sz="2400" b="1"/>
              <a:t>Obdobným postupem můžeme rozdělit libovolnou úsečku na libovolný počet stejných částí. Nyní se však naučíme, jak rozdělit úsečku v daném poměru. Postup bude velmi podobný. Nemusíte se tedy obávat ničeho složitého. </a:t>
            </a:r>
            <a:r>
              <a:rPr lang="cs-CZ" sz="2400" b="1">
                <a:sym typeface="Wingdings" pitchFamily="2" charset="2"/>
              </a:rPr>
              <a:t></a:t>
            </a:r>
            <a:endParaRPr lang="cs-CZ" sz="2400" b="1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76151650-C0D6-4904-ABDD-5B153114C5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92696"/>
          </a:xfrm>
          <a:prstGeom prst="rect">
            <a:avLst/>
          </a:prstGeom>
          <a:solidFill>
            <a:srgbClr val="00B0F0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cs-CZ" sz="3600" b="1" dirty="0">
                <a:latin typeface="Arial" charset="0"/>
              </a:rPr>
              <a:t>Rozdělení na tři stejné části</a:t>
            </a:r>
            <a:endParaRPr lang="cs-CZ" sz="36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99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3191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8675" y="1062038"/>
            <a:ext cx="7704138" cy="507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3195" name="Picture 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36763" y="2432050"/>
            <a:ext cx="4991100" cy="112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3193" name="AutoShape 9"/>
          <p:cNvSpPr>
            <a:spLocks noChangeArrowheads="1"/>
          </p:cNvSpPr>
          <p:nvPr/>
        </p:nvSpPr>
        <p:spPr bwMode="auto">
          <a:xfrm>
            <a:off x="156965" y="3789041"/>
            <a:ext cx="7223347" cy="2808312"/>
          </a:xfrm>
          <a:prstGeom prst="cloudCallout">
            <a:avLst>
              <a:gd name="adj1" fmla="val 31255"/>
              <a:gd name="adj2" fmla="val -94720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 anchorCtr="1"/>
          <a:lstStyle/>
          <a:p>
            <a:pPr algn="ctr"/>
            <a:r>
              <a:rPr lang="cs-CZ" sz="2400" b="1" dirty="0">
                <a:latin typeface="Trebuchet MS" pitchFamily="34" charset="0"/>
              </a:rPr>
              <a:t>Mějme danou úsečku AB </a:t>
            </a:r>
          </a:p>
          <a:p>
            <a:pPr algn="ctr"/>
            <a:r>
              <a:rPr lang="cs-CZ" sz="2400" b="1" dirty="0">
                <a:latin typeface="Trebuchet MS" pitchFamily="34" charset="0"/>
              </a:rPr>
              <a:t>o velikosti 10 cm.</a:t>
            </a:r>
            <a:endParaRPr lang="cs-CZ" sz="2400" b="1" i="1" dirty="0">
              <a:latin typeface="Trebuchet MS" pitchFamily="34" charset="0"/>
              <a:sym typeface="Symbol" pitchFamily="18" charset="2"/>
            </a:endParaRP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EBE8FEBA-BE01-485C-A05F-0AEEC4FDCB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92696"/>
          </a:xfrm>
          <a:prstGeom prst="rect">
            <a:avLst/>
          </a:prstGeom>
          <a:solidFill>
            <a:srgbClr val="00B0F0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cs-CZ" sz="3600" b="1" dirty="0">
                <a:latin typeface="Arial" charset="0"/>
              </a:rPr>
              <a:t>Rozdělení úsečky v daném poměru</a:t>
            </a:r>
            <a:endParaRPr lang="cs-CZ" sz="36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3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93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93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93" grpId="0" animBg="1"/>
    </p:bldLst>
  </p:timing>
</p:sld>
</file>

<file path=ppt/theme/theme1.xml><?xml version="1.0" encoding="utf-8"?>
<a:theme xmlns:a="http://schemas.openxmlformats.org/drawingml/2006/main" name="Prezentace Školicí seminář">
  <a:themeElements>
    <a:clrScheme name="Prezentace Školicí seminář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rezentace Školicí seminář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ezentace Školicí seminář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ace Školicí seminář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e Školicí seminář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e Školicí seminář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e Školicí seminář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e Školicí seminář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e Školicí seminář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Školicí prezentace</Template>
  <TotalTime>1962</TotalTime>
  <Words>878</Words>
  <Application>Microsoft Office PowerPoint</Application>
  <PresentationFormat>Předvádění na obrazovce (4:3)</PresentationFormat>
  <Paragraphs>110</Paragraphs>
  <Slides>27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31" baseType="lpstr">
      <vt:lpstr>Arial</vt:lpstr>
      <vt:lpstr>Calibri</vt:lpstr>
      <vt:lpstr>Trebuchet MS</vt:lpstr>
      <vt:lpstr>Prezentace Školicí seminář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ZŠ Břest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Rozdělení úsečky v daném poměru (graficky)</dc:title>
  <dc:creator>Mgr. Vladimír Žůrek</dc:creator>
  <cp:lastModifiedBy>Žůrek Vladimír</cp:lastModifiedBy>
  <cp:revision>160</cp:revision>
  <dcterms:created xsi:type="dcterms:W3CDTF">2008-05-31T11:29:33Z</dcterms:created>
  <dcterms:modified xsi:type="dcterms:W3CDTF">2020-03-19T11:09:42Z</dcterms:modified>
</cp:coreProperties>
</file>