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99" r:id="rId2"/>
    <p:sldId id="287" r:id="rId3"/>
    <p:sldId id="288" r:id="rId4"/>
    <p:sldId id="289" r:id="rId5"/>
    <p:sldId id="290" r:id="rId6"/>
    <p:sldId id="281" r:id="rId7"/>
    <p:sldId id="283" r:id="rId8"/>
    <p:sldId id="291" r:id="rId9"/>
    <p:sldId id="292" r:id="rId10"/>
    <p:sldId id="295" r:id="rId11"/>
    <p:sldId id="278" r:id="rId12"/>
    <p:sldId id="296" r:id="rId13"/>
    <p:sldId id="293" r:id="rId14"/>
    <p:sldId id="297" r:id="rId15"/>
    <p:sldId id="294" r:id="rId16"/>
    <p:sldId id="286" r:id="rId17"/>
    <p:sldId id="298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CD2AC-B01F-409B-BD42-F9DE319CFEE7}" type="datetimeFigureOut">
              <a:rPr lang="cs-CZ" smtClean="0"/>
              <a:t>10.03.2020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462E-8371-4C46-8666-EF693B22E1C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Slouží</a:t>
            </a:r>
            <a:r>
              <a:rPr lang="cs-CZ" baseline="0" dirty="0"/>
              <a:t> k výkladu nového učiva, předpokládá aktivní účast žáků, během výkladu si žáci zapisují poznámky a dělají nákresy.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B58249-68BF-40F5-9ED0-4A488BF49B4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462E-8371-4C46-8666-EF693B22E1C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84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462E-8371-4C46-8666-EF693B22E1C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08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B1A19957-B3AD-4CC3-9ECE-ACB1026050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A9389-B73E-404B-B75A-10B9E66F6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82AC4-1E9C-4D50-9D38-B1CFACD856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BC222-A829-4074-83FF-689BC8422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FF080-851B-4EBA-8096-DFB419E66B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43C1-80F1-482C-948C-A05C4D729B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82F20-33F2-41DF-AD5D-F16628AD97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E19E-CE60-4199-AF83-CB9301D8C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6C1C-1DF6-4953-BAB9-AB013DA48F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B2BF-39DE-411D-ADB2-999B3AA8AA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58E3-6C9C-459B-B067-5F67C71D13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Text s odrážkami na druhé úrovni</a:t>
            </a:r>
          </a:p>
          <a:p>
            <a:pPr lvl="2"/>
            <a:r>
              <a:rPr lang="cs-CZ"/>
              <a:t>Text s odrážkami na třetí úrovni</a:t>
            </a:r>
          </a:p>
          <a:p>
            <a:pPr lvl="3"/>
            <a:r>
              <a:rPr lang="cs-CZ"/>
              <a:t> Text s odrážkami na čtvrté úrovni</a:t>
            </a:r>
          </a:p>
          <a:p>
            <a:pPr lvl="4"/>
            <a:r>
              <a:rPr lang="cs-CZ"/>
              <a:t>Text s odrážkami na páté úrovni</a:t>
            </a:r>
          </a:p>
          <a:p>
            <a:pPr lvl="1"/>
            <a:endParaRPr lang="cs-CZ"/>
          </a:p>
          <a:p>
            <a:pPr lvl="2"/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9FD8F497-A9D5-427D-A91A-F2E9BA75FB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lter-fendt.de/html5/mcz/tl/tl_orthocenter_cz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matematika.webz.cz/ostatni/trojuhelnik/seminarka.sw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348722"/>
            <a:ext cx="5400600" cy="13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Zástupný symbol pro obsah 6"/>
          <p:cNvGraphicFramePr>
            <a:graphicFrameLocks/>
          </p:cNvGraphicFramePr>
          <p:nvPr/>
        </p:nvGraphicFramePr>
        <p:xfrm>
          <a:off x="395536" y="476672"/>
          <a:ext cx="8280920" cy="495068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02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2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algn="ctr"/>
                      <a:r>
                        <a:rPr lang="cs-CZ" sz="3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Základní konstrukce-vlastnosti trojúhelníku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96"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Výšky trojúhelníku</a:t>
                      </a:r>
                      <a:endParaRPr lang="cs-CZ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noFill/>
                      <a:prstDash val="soli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vl="0"/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Mgr. Vladimír Žůrek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Ověřil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Mgr. Vladimír Žůrek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Datum vytvoření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I.-IV. 2012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VI.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Oblast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Matematika a její aplikace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Okruh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Geometrie</a:t>
                      </a:r>
                      <a:r>
                        <a:rPr lang="cs-CZ" b="1" baseline="0" dirty="0">
                          <a:latin typeface="Times New Roman" pitchFamily="18" charset="0"/>
                          <a:cs typeface="Times New Roman" pitchFamily="18" charset="0"/>
                        </a:rPr>
                        <a:t> v rovině a v prostoru</a:t>
                      </a:r>
                      <a:endParaRPr lang="cs-CZ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Výstup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Načrtne a sestrojí obraz rovinného útvaru v osové souměrnosti, určí osově souměrný útvar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cs-CZ" b="0" dirty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cs-CZ" b="1" dirty="0">
                          <a:latin typeface="Times New Roman" pitchFamily="18" charset="0"/>
                          <a:cs typeface="Times New Roman" pitchFamily="18" charset="0"/>
                        </a:rPr>
                        <a:t>Prezentace, seznamující žáky se základními pojmy osové souměrnosti, jako jsou osově souměrné útvary, osa úhlu, osa úsečky. Součástí je i pracovní list.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79511" y="908720"/>
            <a:ext cx="872795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Sestrojte výšky trojúhelníku ABC, jestliže c=6 cm, a=5 cm, b=4 cm.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3795713" y="1370013"/>
            <a:ext cx="51117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1000" b="1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Až budete hotovi nebo když si nebudete vědět rady, klikněte a ukážu vám postup.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FBCDE6E-39FA-47EF-A695-E1AF8FB52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dirty="0"/>
              <a:t>Příklady k procvičení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4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84213" y="1052513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2000" b="1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Sestrojte výšky trojúhelníku ABC, jestliže c=6 cm, a=5 cm, b=4 cm.</a:t>
            </a:r>
          </a:p>
        </p:txBody>
      </p:sp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3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4" name="Picture 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5" name="Picture 2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6" name="Picture 2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8" name="Picture 2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9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0" name="Picture 2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0325" y="1539875"/>
            <a:ext cx="63373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9D3C963F-84A5-4114-ABC5-AF7BFE97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dirty="0"/>
              <a:t>Příklady k procvičení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9511" y="836712"/>
            <a:ext cx="8727951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Sestrojte výšky trojúhelníku ABC, jestliže c=6 cm, =90°, b=4 cm.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3795713" y="1196752"/>
            <a:ext cx="51117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1000" b="1" dirty="0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Až budete hotovi nebo když si nebudete vědět rady, klikněte a ukážu vám postup.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CAAA44E-64AF-4BFD-98BD-0B0BC2895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dirty="0"/>
              <a:t>Příklady k procvičení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7504" y="836712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Sestrojte výšky trojúhelníku ABC, jestliže c=6 cm, =90°, b=4 cm.</a:t>
            </a:r>
          </a:p>
        </p:txBody>
      </p:sp>
      <p:pic>
        <p:nvPicPr>
          <p:cNvPr id="5736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7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9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0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1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2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3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4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5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6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2125" y="1576388"/>
            <a:ext cx="54737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473AF952-7994-46A6-AA2B-E2883B4E1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dirty="0"/>
              <a:t>Příklady k procvičení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79512" y="764704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Sestrojte výšky trojúhelníku ABC, jestliže c=4 cm, =110°, =30°.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3795713" y="1124744"/>
            <a:ext cx="511175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1000" b="1" dirty="0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Až budete hotovi nebo když si nebudete vědět rady, klikněte a ukážu vám postup.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19E43C9-AF8A-497A-9386-A8263E3C0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dirty="0"/>
              <a:t>Příklady k procvičení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-36512" y="764704"/>
            <a:ext cx="82804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5000"/>
              </a:lnSpc>
            </a:pPr>
            <a:r>
              <a:rPr lang="cs-CZ" sz="2000" b="1" dirty="0">
                <a:solidFill>
                  <a:srgbClr val="284C6A"/>
                </a:solidFill>
                <a:latin typeface="Trebuchet MS" pitchFamily="34" charset="0"/>
                <a:sym typeface="Symbol" pitchFamily="18" charset="2"/>
              </a:rPr>
              <a:t>Sestrojte výšky trojúhelníku ABC, jestliže c=4 cm, =110°, =30°.</a:t>
            </a:r>
          </a:p>
        </p:txBody>
      </p:sp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0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1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2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3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4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5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6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7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8" name="Picture 3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99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400" name="Picture 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51050" y="1576388"/>
            <a:ext cx="4897438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A95A081D-94B4-4CB9-97E6-E1327067D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dirty="0"/>
              <a:t>Příklady k procvičení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179512" y="908720"/>
            <a:ext cx="89644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b="1" dirty="0">
                <a:solidFill>
                  <a:srgbClr val="FF0000"/>
                </a:solidFill>
                <a:latin typeface="Trebuchet MS" pitchFamily="34" charset="0"/>
              </a:rPr>
              <a:t>Výška trojúhelníku je kolmá vzdálenost strany </a:t>
            </a:r>
            <a:br>
              <a:rPr lang="cs-CZ" sz="2800" b="1" dirty="0">
                <a:solidFill>
                  <a:srgbClr val="FF0000"/>
                </a:solidFill>
                <a:latin typeface="Trebuchet MS" pitchFamily="34" charset="0"/>
              </a:rPr>
            </a:br>
            <a:r>
              <a:rPr lang="cs-CZ" sz="2800" b="1" dirty="0">
                <a:solidFill>
                  <a:srgbClr val="FF0000"/>
                </a:solidFill>
                <a:latin typeface="Trebuchet MS" pitchFamily="34" charset="0"/>
              </a:rPr>
              <a:t>a protějšího (příslušného) vrcholu (úsečka spojující vrchol trojúhelníku s patou kolmice vedené tímto vrcholem k jeho protější straně).</a:t>
            </a:r>
          </a:p>
        </p:txBody>
      </p: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179512" y="3550092"/>
            <a:ext cx="8964487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To znamená: </a:t>
            </a:r>
            <a:b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</a:b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Výška trojúhelníku </a:t>
            </a:r>
            <a:r>
              <a:rPr lang="cs-CZ" sz="2800" b="1" i="1" dirty="0" err="1">
                <a:solidFill>
                  <a:srgbClr val="00CC00"/>
                </a:solidFill>
                <a:latin typeface="Trebuchet MS" pitchFamily="34" charset="0"/>
              </a:rPr>
              <a:t>v</a:t>
            </a:r>
            <a:r>
              <a:rPr lang="cs-CZ" sz="2800" b="1" i="1" baseline="-25000" dirty="0" err="1">
                <a:solidFill>
                  <a:srgbClr val="00CC00"/>
                </a:solidFill>
                <a:latin typeface="Trebuchet MS" pitchFamily="34" charset="0"/>
              </a:rPr>
              <a:t>a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 je kolmá vzdálenost strany </a:t>
            </a:r>
            <a:r>
              <a:rPr lang="cs-CZ" sz="2800" b="1" i="1" dirty="0">
                <a:solidFill>
                  <a:srgbClr val="00CC00"/>
                </a:solidFill>
                <a:latin typeface="Trebuchet MS" pitchFamily="34" charset="0"/>
              </a:rPr>
              <a:t>a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 </a:t>
            </a:r>
            <a:r>
              <a:rPr lang="cs-CZ" sz="2800" b="1" dirty="0" err="1">
                <a:solidFill>
                  <a:srgbClr val="00CC00"/>
                </a:solidFill>
                <a:latin typeface="Trebuchet MS" pitchFamily="34" charset="0"/>
              </a:rPr>
              <a:t>a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 vrcholu </a:t>
            </a:r>
            <a:r>
              <a:rPr lang="cs-CZ" sz="2800" b="1" i="1" dirty="0">
                <a:solidFill>
                  <a:srgbClr val="00CC00"/>
                </a:solidFill>
                <a:latin typeface="Trebuchet MS" pitchFamily="34" charset="0"/>
              </a:rPr>
              <a:t>A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, výška </a:t>
            </a:r>
            <a:r>
              <a:rPr lang="cs-CZ" sz="2800" b="1" i="1" dirty="0" err="1">
                <a:solidFill>
                  <a:srgbClr val="00CC00"/>
                </a:solidFill>
                <a:latin typeface="Trebuchet MS" pitchFamily="34" charset="0"/>
              </a:rPr>
              <a:t>v</a:t>
            </a:r>
            <a:r>
              <a:rPr lang="cs-CZ" sz="2800" b="1" i="1" baseline="-25000" dirty="0" err="1">
                <a:solidFill>
                  <a:srgbClr val="00CC00"/>
                </a:solidFill>
                <a:latin typeface="Trebuchet MS" pitchFamily="34" charset="0"/>
              </a:rPr>
              <a:t>b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 je kolmá vzdálenost strany </a:t>
            </a:r>
            <a:r>
              <a:rPr lang="cs-CZ" sz="2800" b="1" i="1" dirty="0">
                <a:solidFill>
                  <a:srgbClr val="00CC00"/>
                </a:solidFill>
                <a:latin typeface="Trebuchet MS" pitchFamily="34" charset="0"/>
              </a:rPr>
              <a:t>b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 a vrcholu </a:t>
            </a:r>
            <a:r>
              <a:rPr lang="cs-CZ" sz="2800" b="1" i="1" dirty="0">
                <a:solidFill>
                  <a:srgbClr val="00CC00"/>
                </a:solidFill>
                <a:latin typeface="Trebuchet MS" pitchFamily="34" charset="0"/>
              </a:rPr>
              <a:t>B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 a výška </a:t>
            </a:r>
            <a:r>
              <a:rPr lang="cs-CZ" sz="2800" b="1" i="1" dirty="0" err="1">
                <a:solidFill>
                  <a:srgbClr val="00CC00"/>
                </a:solidFill>
                <a:latin typeface="Trebuchet MS" pitchFamily="34" charset="0"/>
              </a:rPr>
              <a:t>v</a:t>
            </a:r>
            <a:r>
              <a:rPr lang="cs-CZ" sz="2800" b="1" i="1" baseline="-25000" dirty="0" err="1">
                <a:solidFill>
                  <a:srgbClr val="00CC00"/>
                </a:solidFill>
                <a:latin typeface="Trebuchet MS" pitchFamily="34" charset="0"/>
              </a:rPr>
              <a:t>c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 je kolmá vzdálenost strany </a:t>
            </a:r>
            <a:r>
              <a:rPr lang="cs-CZ" sz="2800" b="1" i="1" dirty="0">
                <a:solidFill>
                  <a:srgbClr val="00CC00"/>
                </a:solidFill>
                <a:latin typeface="Trebuchet MS" pitchFamily="34" charset="0"/>
              </a:rPr>
              <a:t>c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 a vrcholu </a:t>
            </a:r>
            <a:r>
              <a:rPr lang="cs-CZ" sz="2800" b="1" i="1" dirty="0">
                <a:solidFill>
                  <a:srgbClr val="00CC00"/>
                </a:solidFill>
                <a:latin typeface="Trebuchet MS" pitchFamily="34" charset="0"/>
              </a:rPr>
              <a:t>C</a:t>
            </a:r>
            <a:r>
              <a:rPr lang="cs-CZ" sz="2800" b="1" dirty="0">
                <a:solidFill>
                  <a:srgbClr val="00CC00"/>
                </a:solidFill>
                <a:latin typeface="Trebuchet MS" pitchFamily="34" charset="0"/>
              </a:rPr>
              <a:t>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41ED087-7AD0-467B-9DFE-EBFCBD4BD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Pamatuj si!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8" grpId="0"/>
      <p:bldP spid="502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92150"/>
            <a:ext cx="8135937" cy="8651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sz="4000" b="1" dirty="0"/>
              <a:t>Na závěr: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23528" y="1412776"/>
            <a:ext cx="7559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800" b="1" dirty="0">
                <a:solidFill>
                  <a:srgbClr val="284C6A"/>
                </a:solidFill>
                <a:latin typeface="Trebuchet MS" pitchFamily="34" charset="0"/>
                <a:hlinkClick r:id="rId2"/>
              </a:rPr>
              <a:t>Applet</a:t>
            </a:r>
            <a:endParaRPr lang="cs-CZ" sz="2800" b="1" dirty="0">
              <a:solidFill>
                <a:srgbClr val="284C6A"/>
              </a:solidFill>
              <a:latin typeface="Trebuchet MS" pitchFamily="34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914400" y="2566988"/>
            <a:ext cx="800576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Vyber z nabídky možností </a:t>
            </a:r>
            <a:r>
              <a:rPr lang="cs-CZ" sz="2000" b="1" i="1">
                <a:solidFill>
                  <a:srgbClr val="284C6A"/>
                </a:solidFill>
                <a:latin typeface="Trebuchet MS" pitchFamily="34" charset="0"/>
              </a:rPr>
              <a:t>výšky</a:t>
            </a:r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 a pohybuj kterýmkoliv z vrcholů trojúhelníku. Vyzkoušej a odpověz na následující</a:t>
            </a:r>
            <a:r>
              <a:rPr lang="cs-CZ" sz="2000" b="1">
                <a:solidFill>
                  <a:srgbClr val="00CC00"/>
                </a:solidFill>
                <a:latin typeface="Trebuchet MS" pitchFamily="34" charset="0"/>
              </a:rPr>
              <a:t> </a:t>
            </a:r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otázky: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763688" y="1628800"/>
            <a:ext cx="66865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(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https://www.walter-fendt.de/html5/</a:t>
            </a:r>
            <a:r>
              <a:rPr lang="cs-CZ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mcz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tl</a:t>
            </a:r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/tl_orthocenter_cz.htm</a:t>
            </a:r>
            <a:r>
              <a:rPr lang="cs-CZ" b="1" dirty="0">
                <a:latin typeface="Times New Roman" pitchFamily="18" charset="0"/>
              </a:rPr>
              <a:t>)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619250" y="3286125"/>
            <a:ext cx="7143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>
                <a:solidFill>
                  <a:srgbClr val="00CC00"/>
                </a:solidFill>
                <a:latin typeface="Trebuchet MS" pitchFamily="34" charset="0"/>
              </a:rPr>
              <a:t>1. </a:t>
            </a:r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Na čem záleží, zda ortocentrum leží uvnitř nebo vně trojúhelníku?</a:t>
            </a:r>
            <a:endParaRPr lang="cs-CZ" sz="4400">
              <a:solidFill>
                <a:srgbClr val="284C6A"/>
              </a:solidFill>
              <a:latin typeface="Trebuchet MS" pitchFamily="34" charset="0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619250" y="4079875"/>
            <a:ext cx="7143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>
                <a:solidFill>
                  <a:srgbClr val="00CC00"/>
                </a:solidFill>
                <a:latin typeface="Trebuchet MS" pitchFamily="34" charset="0"/>
              </a:rPr>
              <a:t>2. </a:t>
            </a:r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Jak se říká</a:t>
            </a:r>
            <a:r>
              <a:rPr lang="cs-CZ" sz="2000" b="1">
                <a:solidFill>
                  <a:srgbClr val="00CC00"/>
                </a:solidFill>
                <a:latin typeface="Trebuchet MS" pitchFamily="34" charset="0"/>
              </a:rPr>
              <a:t> </a:t>
            </a:r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trojúhelníku, který má všechny výšky stejně dlouhé?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619250" y="4581525"/>
            <a:ext cx="7143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>
                <a:solidFill>
                  <a:srgbClr val="00CC00"/>
                </a:solidFill>
                <a:latin typeface="Trebuchet MS" pitchFamily="34" charset="0"/>
              </a:rPr>
              <a:t>3. </a:t>
            </a:r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Kde má ortocentrum pravoúhlý trojúhelník?</a:t>
            </a:r>
            <a:endParaRPr lang="cs-CZ" sz="4400">
              <a:solidFill>
                <a:srgbClr val="284C6A"/>
              </a:solidFill>
              <a:latin typeface="Trebuchet MS" pitchFamily="34" charset="0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1619250" y="5260975"/>
            <a:ext cx="7143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000" b="1">
                <a:solidFill>
                  <a:srgbClr val="00CC00"/>
                </a:solidFill>
                <a:latin typeface="Trebuchet MS" pitchFamily="34" charset="0"/>
              </a:rPr>
              <a:t>4. </a:t>
            </a:r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Jaká pravidla platí pro výšky u rovnoramenného </a:t>
            </a:r>
            <a:br>
              <a:rPr lang="cs-CZ" sz="2000" b="1">
                <a:solidFill>
                  <a:srgbClr val="284C6A"/>
                </a:solidFill>
                <a:latin typeface="Trebuchet MS" pitchFamily="34" charset="0"/>
              </a:rPr>
            </a:br>
            <a:r>
              <a:rPr lang="cs-CZ" sz="2000" b="1">
                <a:solidFill>
                  <a:srgbClr val="284C6A"/>
                </a:solidFill>
                <a:latin typeface="Trebuchet MS" pitchFamily="34" charset="0"/>
              </a:rPr>
              <a:t>a rovnostranného trojúhelníku?</a:t>
            </a:r>
            <a:endParaRPr lang="cs-CZ" sz="4400">
              <a:solidFill>
                <a:srgbClr val="284C6A"/>
              </a:solidFill>
              <a:latin typeface="Trebuchet MS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AE6EC7B-A5FA-4F24-8F4B-D2DE1F7A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Výška v trojúhelníku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/>
      <p:bldP spid="62468" grpId="0"/>
      <p:bldP spid="62470" grpId="0"/>
      <p:bldP spid="62471" grpId="0"/>
      <p:bldP spid="62472" grpId="0"/>
      <p:bldP spid="62473" grpId="0"/>
      <p:bldP spid="624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79350" y="835027"/>
            <a:ext cx="8613130" cy="6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1700" b="1" dirty="0">
                <a:solidFill>
                  <a:srgbClr val="284C6A"/>
                </a:solidFill>
                <a:latin typeface="Trebuchet MS" pitchFamily="34" charset="0"/>
              </a:rPr>
              <a:t>Pojem výška nás provází celým životem a setkáváme se s ním prakticky každodenně.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51520" y="1484784"/>
            <a:ext cx="861313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1700" b="1" dirty="0">
                <a:solidFill>
                  <a:srgbClr val="284C6A"/>
                </a:solidFill>
                <a:latin typeface="Trebuchet MS" pitchFamily="34" charset="0"/>
              </a:rPr>
              <a:t>Jistě není třeba vysvětlovat, co znamená, řekneme-li výška spolužáka, výška stromu, výška rozhledny, věže, atd.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51520" y="2204864"/>
            <a:ext cx="8608366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1700" b="1" dirty="0">
                <a:solidFill>
                  <a:srgbClr val="284C6A"/>
                </a:solidFill>
                <a:latin typeface="Trebuchet MS" pitchFamily="34" charset="0"/>
              </a:rPr>
              <a:t>Určitě také všichni víte, že výšku vždy měříme kolmo od země až do nejvyššího bodu měřeného objektu – kolmá vzdálenost.</a:t>
            </a:r>
            <a:endParaRPr lang="cs-CZ" sz="4400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51216" name="Picture 16" descr="j01577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9138" y="2997200"/>
            <a:ext cx="32115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0" name="Picture 20" descr="Název souboru: j0424172.wmf&#10;Klíčová slova: akademické, aktovky, batohy ...&#10;Velikost souboru: 30 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51815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2" name="Picture 22" descr="Název souboru: j0423990.wmf&#10;Klíčová slova: duby, kmeny, kmeny stromů ...&#10;Velikost souboru: 54 k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4306888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1619250" y="616585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>
            <a:off x="1619250" y="5516563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26" name="Line 26"/>
          <p:cNvSpPr>
            <a:spLocks noChangeShapeType="1"/>
          </p:cNvSpPr>
          <p:nvPr/>
        </p:nvSpPr>
        <p:spPr bwMode="auto">
          <a:xfrm>
            <a:off x="2124075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2074863" y="5673725"/>
            <a:ext cx="765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125 cm</a:t>
            </a:r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>
            <a:off x="3132138" y="6021388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3132138" y="4322763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30" name="Line 30"/>
          <p:cNvSpPr>
            <a:spLocks noChangeAspect="1" noChangeShapeType="1"/>
          </p:cNvSpPr>
          <p:nvPr/>
        </p:nvSpPr>
        <p:spPr bwMode="auto">
          <a:xfrm>
            <a:off x="4140200" y="4321175"/>
            <a:ext cx="1588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4095750" y="5086350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4 m</a:t>
            </a: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>
            <a:off x="5940425" y="594995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>
            <a:off x="5940425" y="3011488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7308850" y="2997200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7278688" y="4221163"/>
            <a:ext cx="676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320 m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0420EA1-29D5-47F4-818B-B20DBE0F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Výška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7" grpId="0"/>
      <p:bldP spid="51211" grpId="0"/>
      <p:bldP spid="51223" grpId="0" animBg="1"/>
      <p:bldP spid="51225" grpId="0" animBg="1"/>
      <p:bldP spid="51226" grpId="0" animBg="1"/>
      <p:bldP spid="51227" grpId="0"/>
      <p:bldP spid="51228" grpId="0" animBg="1"/>
      <p:bldP spid="51229" grpId="0" animBg="1"/>
      <p:bldP spid="51230" grpId="0" animBg="1"/>
      <p:bldP spid="51231" grpId="0"/>
      <p:bldP spid="51232" grpId="0" animBg="1"/>
      <p:bldP spid="51233" grpId="0" animBg="1"/>
      <p:bldP spid="51234" grpId="0" animBg="1"/>
      <p:bldP spid="512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51520" y="908720"/>
            <a:ext cx="8640960" cy="2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1700" b="1" dirty="0">
                <a:solidFill>
                  <a:srgbClr val="284C6A"/>
                </a:solidFill>
                <a:latin typeface="Trebuchet MS" pitchFamily="34" charset="0"/>
              </a:rPr>
              <a:t>Čemu ale říkáme výška trojúhelníku? Jistá podobnost tady existuje.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51519" y="1341438"/>
            <a:ext cx="8640959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1700" b="1" dirty="0">
                <a:solidFill>
                  <a:srgbClr val="284C6A"/>
                </a:solidFill>
                <a:latin typeface="Trebuchet MS" pitchFamily="34" charset="0"/>
              </a:rPr>
              <a:t> „… výšku vždy měříme kolmo od země až do nejvyššího bodu …“</a:t>
            </a:r>
            <a:endParaRPr lang="cs-CZ" sz="4400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52233" name="Picture 9" descr="Název souboru: j0423990.wmf&#10;Klíčová slova: duby, kmeny, kmeny stromů ...&#10;Velikost souboru: 54 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9100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2052241" y="5905500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39" name="Line 15"/>
          <p:cNvSpPr>
            <a:spLocks noChangeShapeType="1"/>
          </p:cNvSpPr>
          <p:nvPr/>
        </p:nvSpPr>
        <p:spPr bwMode="auto">
          <a:xfrm>
            <a:off x="2052241" y="4206875"/>
            <a:ext cx="122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40" name="Line 16"/>
          <p:cNvSpPr>
            <a:spLocks noChangeAspect="1" noChangeShapeType="1"/>
          </p:cNvSpPr>
          <p:nvPr/>
        </p:nvSpPr>
        <p:spPr bwMode="auto">
          <a:xfrm>
            <a:off x="3060303" y="4205288"/>
            <a:ext cx="1588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015853" y="4970463"/>
            <a:ext cx="479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4 m</a:t>
            </a: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251520" y="1628775"/>
            <a:ext cx="864095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1700" b="1" dirty="0">
                <a:solidFill>
                  <a:srgbClr val="284C6A"/>
                </a:solidFill>
                <a:latin typeface="Trebuchet MS" pitchFamily="34" charset="0"/>
              </a:rPr>
              <a:t> Výšku trojúhelníku vždy měříme kolmo od strany až do protějšího vrcholu (bodu).</a:t>
            </a:r>
            <a:endParaRPr lang="cs-CZ" sz="4400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5224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643" y="3260725"/>
            <a:ext cx="39608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7034336" y="3673475"/>
            <a:ext cx="0" cy="2232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251519" y="2212926"/>
            <a:ext cx="8892481" cy="56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1700" b="1" dirty="0">
                <a:solidFill>
                  <a:srgbClr val="284C6A"/>
                </a:solidFill>
                <a:latin typeface="Trebuchet MS" pitchFamily="34" charset="0"/>
              </a:rPr>
              <a:t>Jinými slovy: </a:t>
            </a:r>
            <a:endParaRPr lang="cs-CZ" sz="4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7000998" y="4970463"/>
            <a:ext cx="56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/>
              <a:t>4 cm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E9366EB-0BD6-458F-A908-F684C5B0D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Výška v trojúhelníku</a:t>
            </a:r>
            <a:endParaRPr lang="cs-CZ" sz="2000" b="1" kern="0" dirty="0"/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5EAAC242-3576-41C8-8814-257133659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2252559"/>
            <a:ext cx="6840760" cy="88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400" b="1" dirty="0">
                <a:solidFill>
                  <a:srgbClr val="FF0000"/>
                </a:solidFill>
                <a:latin typeface="Trebuchet MS" pitchFamily="34" charset="0"/>
              </a:rPr>
              <a:t>Výška trojúhelníku je kolmá vzdálenost strany a příslušného vrcholu.</a:t>
            </a:r>
            <a:endParaRPr lang="cs-CZ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5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5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0" grpId="0"/>
      <p:bldP spid="52238" grpId="0" animBg="1"/>
      <p:bldP spid="52239" grpId="0" animBg="1"/>
      <p:bldP spid="52240" grpId="0" animBg="1"/>
      <p:bldP spid="52241" grpId="0"/>
      <p:bldP spid="52246" grpId="0"/>
      <p:bldP spid="52249" grpId="0" animBg="1"/>
      <p:bldP spid="52250" grpId="0"/>
      <p:bldP spid="52251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251520" y="750987"/>
            <a:ext cx="864096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FF0000"/>
                </a:solidFill>
                <a:latin typeface="Trebuchet MS" pitchFamily="34" charset="0"/>
              </a:rPr>
              <a:t>- kolmá vzdálenost strany a příslušného vrcholu.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07342" y="1255517"/>
            <a:ext cx="8685138" cy="7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>
              <a:buFontTx/>
              <a:buChar char="-"/>
            </a:pP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úsečka, jejímiž krajními body jsou vrchol trojúhelníku a pata kolmice vedené tímto vrcholem k jeho protější straně.</a:t>
            </a:r>
            <a:endParaRPr lang="cs-CZ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9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0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3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5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6" name="Picture 2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7" name="Picture 2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8" name="Picture 3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9" name="Picture 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071688" y="2060848"/>
            <a:ext cx="5021262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id="{41F1CB1C-85D1-4745-97AF-2203FAC6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Výška v trojúhelníku</a:t>
            </a:r>
            <a:endParaRPr lang="cs-CZ" sz="2000" b="1" kern="0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EEE1C511-2F08-4879-9CF9-B17EA71C9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4" y="5877272"/>
            <a:ext cx="8627045" cy="7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400" b="1" dirty="0">
                <a:solidFill>
                  <a:srgbClr val="00B050"/>
                </a:solidFill>
                <a:latin typeface="Trebuchet MS" pitchFamily="34" charset="0"/>
              </a:rPr>
              <a:t>Protože trojúhelník má tři vrcholy a k nim příslušné (protější) tři strany, má i tři výšky.</a:t>
            </a:r>
            <a:endParaRPr lang="cs-CZ" sz="2400" dirty="0">
              <a:solidFill>
                <a:srgbClr val="00B05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51520" y="778099"/>
            <a:ext cx="8640960" cy="3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Bodům </a:t>
            </a:r>
            <a:r>
              <a:rPr lang="cs-CZ" b="1" i="1" dirty="0">
                <a:solidFill>
                  <a:srgbClr val="284C6A"/>
                </a:solidFill>
                <a:latin typeface="Trebuchet MS" pitchFamily="34" charset="0"/>
              </a:rPr>
              <a:t>P</a:t>
            </a:r>
            <a:r>
              <a:rPr lang="cs-CZ" b="1" i="1" baseline="-25000" dirty="0">
                <a:solidFill>
                  <a:srgbClr val="284C6A"/>
                </a:solidFill>
                <a:latin typeface="Trebuchet MS" pitchFamily="34" charset="0"/>
              </a:rPr>
              <a:t>a</a:t>
            </a: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, </a:t>
            </a:r>
            <a:r>
              <a:rPr lang="cs-CZ" b="1" i="1" dirty="0" err="1">
                <a:solidFill>
                  <a:srgbClr val="284C6A"/>
                </a:solidFill>
                <a:latin typeface="Trebuchet MS" pitchFamily="34" charset="0"/>
              </a:rPr>
              <a:t>P</a:t>
            </a:r>
            <a:r>
              <a:rPr lang="cs-CZ" b="1" i="1" baseline="-25000" dirty="0" err="1">
                <a:solidFill>
                  <a:srgbClr val="284C6A"/>
                </a:solidFill>
                <a:latin typeface="Trebuchet MS" pitchFamily="34" charset="0"/>
              </a:rPr>
              <a:t>b</a:t>
            </a: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 a </a:t>
            </a:r>
            <a:r>
              <a:rPr lang="cs-CZ" b="1" i="1" dirty="0" err="1">
                <a:solidFill>
                  <a:srgbClr val="284C6A"/>
                </a:solidFill>
                <a:latin typeface="Trebuchet MS" pitchFamily="34" charset="0"/>
              </a:rPr>
              <a:t>P</a:t>
            </a:r>
            <a:r>
              <a:rPr lang="cs-CZ" b="1" i="1" baseline="-25000" dirty="0" err="1">
                <a:solidFill>
                  <a:srgbClr val="284C6A"/>
                </a:solidFill>
                <a:latin typeface="Trebuchet MS" pitchFamily="34" charset="0"/>
              </a:rPr>
              <a:t>c</a:t>
            </a: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 říkáme pata výšky.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51520" y="1196430"/>
            <a:ext cx="864096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Výšky se protínají v jednom bodě </a:t>
            </a:r>
            <a:r>
              <a:rPr lang="cs-CZ" b="1" i="1" dirty="0">
                <a:solidFill>
                  <a:srgbClr val="284C6A"/>
                </a:solidFill>
                <a:latin typeface="Trebuchet MS" pitchFamily="34" charset="0"/>
              </a:rPr>
              <a:t>V</a:t>
            </a: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, tzv. </a:t>
            </a:r>
            <a:r>
              <a:rPr lang="cs-CZ" b="1" dirty="0">
                <a:solidFill>
                  <a:srgbClr val="FF0000"/>
                </a:solidFill>
                <a:latin typeface="Trebuchet MS" pitchFamily="34" charset="0"/>
              </a:rPr>
              <a:t>ortocentru</a:t>
            </a: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.</a:t>
            </a:r>
          </a:p>
        </p:txBody>
      </p:sp>
      <p:pic>
        <p:nvPicPr>
          <p:cNvPr id="5429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7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9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0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1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2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3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304" name="Picture 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05" name="Rectangle 33"/>
          <p:cNvSpPr>
            <a:spLocks noChangeArrowheads="1"/>
          </p:cNvSpPr>
          <p:nvPr/>
        </p:nvSpPr>
        <p:spPr bwMode="auto">
          <a:xfrm>
            <a:off x="251520" y="1484784"/>
            <a:ext cx="8712968" cy="79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Výšky označujeme obvykle malým písmenem </a:t>
            </a:r>
            <a:r>
              <a:rPr lang="cs-CZ" b="1" i="1" dirty="0">
                <a:solidFill>
                  <a:srgbClr val="284C6A"/>
                </a:solidFill>
                <a:latin typeface="Trebuchet MS" pitchFamily="34" charset="0"/>
              </a:rPr>
              <a:t>v</a:t>
            </a: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 s indexem názvu strany, ke které příslušná výška patří.</a:t>
            </a:r>
            <a:endParaRPr lang="cs-CZ" dirty="0">
              <a:solidFill>
                <a:srgbClr val="284C6A"/>
              </a:solidFill>
              <a:latin typeface="Trebuchet MS" pitchFamily="34" charset="0"/>
            </a:endParaRPr>
          </a:p>
        </p:txBody>
      </p:sp>
      <p:sp>
        <p:nvSpPr>
          <p:cNvPr id="54306" name="Rectangle 34"/>
          <p:cNvSpPr>
            <a:spLocks noChangeArrowheads="1"/>
          </p:cNvSpPr>
          <p:nvPr/>
        </p:nvSpPr>
        <p:spPr bwMode="auto">
          <a:xfrm>
            <a:off x="251520" y="2204541"/>
            <a:ext cx="871296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Slovem výška označujeme v trojúhelníku jak úsečku, tak její délku.</a:t>
            </a:r>
            <a:endParaRPr lang="cs-CZ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54307" name="Picture 3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2636912"/>
            <a:ext cx="55260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092BAD1F-FD54-4690-8F28-2F622B240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Výška v trojúhelníku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305" grpId="0"/>
      <p:bldP spid="543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79512" y="692696"/>
            <a:ext cx="8784976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Základem konstrukce výšky trojúhelníku je sestrojení kolmice k dané straně procházející protějším vrcholem.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179512" y="1313384"/>
            <a:ext cx="8784976" cy="9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K sestrojení takové kolmice nám pomůže pravítko s ryskou.</a:t>
            </a:r>
            <a:br>
              <a:rPr lang="cs-CZ" b="1" dirty="0">
                <a:solidFill>
                  <a:srgbClr val="284C6A"/>
                </a:solidFill>
                <a:latin typeface="Trebuchet MS" pitchFamily="34" charset="0"/>
              </a:rPr>
            </a:br>
            <a:r>
              <a:rPr lang="cs-CZ" sz="1400" b="1" dirty="0">
                <a:solidFill>
                  <a:srgbClr val="284C6A"/>
                </a:solidFill>
                <a:latin typeface="Trebuchet MS" pitchFamily="34" charset="0"/>
              </a:rPr>
              <a:t>Klikněte na obrázek, na otevřené stránce vyberte nabídku </a:t>
            </a:r>
            <a:r>
              <a:rPr lang="cs-CZ" sz="1400" b="1" i="1" dirty="0">
                <a:solidFill>
                  <a:srgbClr val="284C6A"/>
                </a:solidFill>
                <a:latin typeface="Trebuchet MS" pitchFamily="34" charset="0"/>
              </a:rPr>
              <a:t>výšky</a:t>
            </a:r>
            <a:r>
              <a:rPr lang="cs-CZ" sz="1400" b="1" dirty="0">
                <a:solidFill>
                  <a:srgbClr val="284C6A"/>
                </a:solidFill>
                <a:latin typeface="Trebuchet MS" pitchFamily="34" charset="0"/>
              </a:rPr>
              <a:t> a následně </a:t>
            </a:r>
            <a:r>
              <a:rPr lang="cs-CZ" sz="1400" b="1" i="1" dirty="0">
                <a:solidFill>
                  <a:srgbClr val="284C6A"/>
                </a:solidFill>
                <a:latin typeface="Trebuchet MS" pitchFamily="34" charset="0"/>
              </a:rPr>
              <a:t>ostroúhlý</a:t>
            </a:r>
            <a:r>
              <a:rPr lang="cs-CZ" sz="1400" b="1" dirty="0">
                <a:solidFill>
                  <a:srgbClr val="284C6A"/>
                </a:solidFill>
                <a:latin typeface="Trebuchet MS" pitchFamily="34" charset="0"/>
              </a:rPr>
              <a:t>. Poté pozorně pozorujte, jak postupovat při rýsování výšky pomocí pravítka s ryskou.</a:t>
            </a:r>
            <a:r>
              <a:rPr lang="cs-CZ" sz="1700" b="1" dirty="0">
                <a:solidFill>
                  <a:srgbClr val="284C6A"/>
                </a:solidFill>
                <a:latin typeface="Trebuchet MS" pitchFamily="34" charset="0"/>
              </a:rPr>
              <a:t> </a:t>
            </a:r>
          </a:p>
        </p:txBody>
      </p:sp>
      <p:pic>
        <p:nvPicPr>
          <p:cNvPr id="8198" name="Picture 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650" y="2398713"/>
            <a:ext cx="496887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24"/>
          <p:cNvSpPr>
            <a:spLocks noChangeArrowheads="1"/>
          </p:cNvSpPr>
          <p:nvPr/>
        </p:nvSpPr>
        <p:spPr bwMode="auto">
          <a:xfrm>
            <a:off x="3373438" y="6064250"/>
            <a:ext cx="452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>
                <a:latin typeface="Times New Roman" pitchFamily="18" charset="0"/>
              </a:rPr>
              <a:t>http://www.matematika.webz.cz/ostatni/trojuhelnik/seminarka.swf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CCE74C5-6C35-4615-B0C8-79399A88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Konstrukce výšky v trojúhelníku</a:t>
            </a:r>
            <a:endParaRPr lang="cs-CZ" sz="2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35334" y="764704"/>
            <a:ext cx="8901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K sestrojení výšky nám z pohledu konstrukčního, jak již bylo řečeno, pomáhá kolmice na stranu procházející příslušným vrcholem.</a:t>
            </a:r>
          </a:p>
        </p:txBody>
      </p:sp>
      <p:pic>
        <p:nvPicPr>
          <p:cNvPr id="46107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8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09" name="Picture 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1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2" name="Picture 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3" name="Picture 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5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6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7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8" name="Picture 3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9" name="Picture 3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91903" y="1649189"/>
            <a:ext cx="52403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4DCDD68B-DBDB-4F75-B889-71AFA5BE0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Výšky v ostroúhlém trojúhelníku</a:t>
            </a:r>
            <a:endParaRPr lang="cs-CZ" sz="2000" b="1" kern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08FE1D11-FAEE-4872-8B92-81859893E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5805264"/>
            <a:ext cx="9001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200" b="1" dirty="0">
                <a:solidFill>
                  <a:srgbClr val="FF0000"/>
                </a:solidFill>
                <a:latin typeface="Trebuchet MS" pitchFamily="34" charset="0"/>
              </a:rPr>
              <a:t>V ostroúhlém trojúhelníku leží ortocentrum uvnitř trojúhelníku.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2008" y="548680"/>
            <a:ext cx="90364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V případě pravoúhlého trojúhelníku jsou paty dvou výšek shodné </a:t>
            </a:r>
            <a:br>
              <a:rPr lang="cs-CZ" b="1" dirty="0">
                <a:solidFill>
                  <a:srgbClr val="284C6A"/>
                </a:solidFill>
                <a:latin typeface="Trebuchet MS" pitchFamily="34" charset="0"/>
              </a:rPr>
            </a:b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s jedním z vrcholů, tedy i dvě výšky jsou shodné se dvěma stranami trojúhelníku!</a:t>
            </a:r>
          </a:p>
        </p:txBody>
      </p:sp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4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6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7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9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0" name="Picture 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1" name="Picture 2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Picture 2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3" name="Picture 2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1412776"/>
            <a:ext cx="59388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60EEBE5C-AA20-4A8F-9035-C9916CBC6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Výšky v trojúhelníku pravoúhlém</a:t>
            </a:r>
            <a:endParaRPr lang="cs-CZ" sz="2000" b="1" kern="0" dirty="0"/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4134B168-DF66-43D1-B22F-45434AB9C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920" y="5805264"/>
            <a:ext cx="604867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200" b="1" dirty="0">
                <a:solidFill>
                  <a:srgbClr val="FF0000"/>
                </a:solidFill>
                <a:latin typeface="Trebuchet MS" pitchFamily="34" charset="0"/>
              </a:rPr>
              <a:t>V pravoúhlém trojúhelníku leží ortocentrum ve vrcholu pravého úhlu.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5496" y="548680"/>
            <a:ext cx="9036496" cy="11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Pokud je trojúhelník tupoúhlý, nenáleží paty dvěma stranám samotným, ale přímkám, na nichž strany leží.</a:t>
            </a:r>
            <a:br>
              <a:rPr lang="cs-CZ" b="1" dirty="0">
                <a:solidFill>
                  <a:srgbClr val="284C6A"/>
                </a:solidFill>
                <a:latin typeface="Trebuchet MS" pitchFamily="34" charset="0"/>
              </a:rPr>
            </a:br>
            <a:r>
              <a:rPr lang="cs-CZ" b="1" dirty="0">
                <a:solidFill>
                  <a:srgbClr val="284C6A"/>
                </a:solidFill>
                <a:latin typeface="Trebuchet MS" pitchFamily="34" charset="0"/>
              </a:rPr>
              <a:t>Díky tomu i příslušné dvě výšky leží mimo trojúhelník, stejně jako ortocentrum. </a:t>
            </a:r>
            <a:endParaRPr lang="cs-CZ" dirty="0">
              <a:solidFill>
                <a:srgbClr val="284C6A"/>
              </a:solidFill>
              <a:latin typeface="Trebuchet MS" pitchFamily="34" charset="0"/>
            </a:endParaRPr>
          </a:p>
        </p:txBody>
      </p:sp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0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1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3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4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5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6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7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8" name="Picture 2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9" name="Picture 2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7704" y="1585689"/>
            <a:ext cx="51054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42A8AA43-853A-438F-B541-274094C9F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2068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cs-CZ" sz="3600" b="1" kern="0" dirty="0"/>
              <a:t>Výšky v trojúhelníku tupoúhlém</a:t>
            </a:r>
            <a:endParaRPr lang="cs-CZ" sz="2000" b="1" kern="0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ECCC98A3-7381-411F-950C-4E352C189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949280"/>
            <a:ext cx="835292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2200" b="1" dirty="0">
                <a:solidFill>
                  <a:srgbClr val="FF0000"/>
                </a:solidFill>
                <a:latin typeface="Trebuchet MS" pitchFamily="34" charset="0"/>
              </a:rPr>
              <a:t>V tupoúhlém trojúhelníku leží ortocentrum vně trojúhelníku.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21" grpId="0"/>
    </p:bldLst>
  </p:timing>
</p:sld>
</file>

<file path=ppt/theme/theme1.xml><?xml version="1.0" encoding="utf-8"?>
<a:theme xmlns:a="http://schemas.openxmlformats.org/drawingml/2006/main" name="Prezentace Školicí seminář">
  <a:themeElements>
    <a:clrScheme name="Prezentace Školicí seminář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zentace Školicí seminář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e Školicí seminář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Školicí seminář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Školicí seminář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Školicí prezentace</Template>
  <TotalTime>1916</TotalTime>
  <Words>754</Words>
  <Application>Microsoft Office PowerPoint</Application>
  <PresentationFormat>Předvádění na obrazovce (4:3)</PresentationFormat>
  <Paragraphs>86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Prezentace Školicí seminář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 závěr:</vt:lpstr>
    </vt:vector>
  </TitlesOfParts>
  <Company>ZŠ Břest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Výšky trojúhelníku</dc:title>
  <dc:creator>Mgr. Vladimír Žůrek</dc:creator>
  <cp:lastModifiedBy>Žůrek Vladimír</cp:lastModifiedBy>
  <cp:revision>166</cp:revision>
  <dcterms:created xsi:type="dcterms:W3CDTF">2008-05-31T11:29:33Z</dcterms:created>
  <dcterms:modified xsi:type="dcterms:W3CDTF">2020-03-10T14:49:22Z</dcterms:modified>
</cp:coreProperties>
</file>